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5" r:id="rId1"/>
  </p:sldMasterIdLst>
  <p:notesMasterIdLst>
    <p:notesMasterId r:id="rId28"/>
  </p:notesMasterIdLst>
  <p:sldIdLst>
    <p:sldId id="343" r:id="rId2"/>
    <p:sldId id="354" r:id="rId3"/>
    <p:sldId id="353" r:id="rId4"/>
    <p:sldId id="367" r:id="rId5"/>
    <p:sldId id="368" r:id="rId6"/>
    <p:sldId id="401" r:id="rId7"/>
    <p:sldId id="399" r:id="rId8"/>
    <p:sldId id="400" r:id="rId9"/>
    <p:sldId id="385" r:id="rId10"/>
    <p:sldId id="405" r:id="rId11"/>
    <p:sldId id="406" r:id="rId12"/>
    <p:sldId id="390" r:id="rId13"/>
    <p:sldId id="407" r:id="rId14"/>
    <p:sldId id="391" r:id="rId15"/>
    <p:sldId id="392" r:id="rId16"/>
    <p:sldId id="393" r:id="rId17"/>
    <p:sldId id="402" r:id="rId18"/>
    <p:sldId id="410" r:id="rId19"/>
    <p:sldId id="397" r:id="rId20"/>
    <p:sldId id="398" r:id="rId21"/>
    <p:sldId id="374" r:id="rId22"/>
    <p:sldId id="375" r:id="rId23"/>
    <p:sldId id="376" r:id="rId24"/>
    <p:sldId id="377" r:id="rId25"/>
    <p:sldId id="378" r:id="rId26"/>
    <p:sldId id="357" r:id="rId2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576" autoAdjust="0"/>
  </p:normalViewPr>
  <p:slideViewPr>
    <p:cSldViewPr>
      <p:cViewPr>
        <p:scale>
          <a:sx n="66" d="100"/>
          <a:sy n="66" d="100"/>
        </p:scale>
        <p:origin x="-149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187859EF-ECF6-4C05-A7D3-3AD0F8DDCA55}" type="datetimeFigureOut">
              <a:rPr lang="en-US" smtClean="0"/>
              <a:pPr/>
              <a:t>9/13/2013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74612D6-BA0B-4E17-8CA6-D356664CD44E}" type="slidenum">
              <a:rPr lang="en-US" smtClean="0"/>
              <a:pPr/>
              <a:t>‹#›</a:t>
            </a:fld>
            <a:endParaRPr lang="en-US"/>
          </a:p>
        </p:txBody>
      </p:sp>
    </p:spTree>
    <p:extLst>
      <p:ext uri="{BB962C8B-B14F-4D97-AF65-F5344CB8AC3E}">
        <p14:creationId xmlns:p14="http://schemas.microsoft.com/office/powerpoint/2010/main" val="3694102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1" name="Picture 10" descr="Leap_Ad_Crop_PPTImage.jpg"/>
          <p:cNvPicPr>
            <a:picLocks noChangeAspect="1"/>
          </p:cNvPicPr>
          <p:nvPr userDrawn="1"/>
        </p:nvPicPr>
        <p:blipFill>
          <a:blip r:embed="rId2" cstate="print"/>
          <a:stretch>
            <a:fillRect/>
          </a:stretch>
        </p:blipFill>
        <p:spPr>
          <a:xfrm>
            <a:off x="0" y="-12526"/>
            <a:ext cx="9144000" cy="6858000"/>
          </a:xfrm>
          <a:prstGeom prst="rect">
            <a:avLst/>
          </a:prstGeom>
        </p:spPr>
      </p:pic>
      <p:sp>
        <p:nvSpPr>
          <p:cNvPr id="4" name="Rectangle 3"/>
          <p:cNvSpPr/>
          <p:nvPr userDrawn="1"/>
        </p:nvSpPr>
        <p:spPr>
          <a:xfrm>
            <a:off x="0" y="-1"/>
            <a:ext cx="9144000" cy="977031"/>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5" name="Rectangle 4"/>
          <p:cNvSpPr/>
          <p:nvPr userDrawn="1"/>
        </p:nvSpPr>
        <p:spPr>
          <a:xfrm>
            <a:off x="0" y="977517"/>
            <a:ext cx="9144000" cy="30344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hasCustomPrompt="1"/>
          </p:nvPr>
        </p:nvSpPr>
        <p:spPr>
          <a:xfrm>
            <a:off x="288925" y="214291"/>
            <a:ext cx="8577263" cy="566944"/>
          </a:xfrm>
        </p:spPr>
        <p:txBody>
          <a:bodyPr anchor="t">
            <a:noAutofit/>
          </a:bodyPr>
          <a:lstStyle>
            <a:lvl1pPr algn="ctr">
              <a:defRPr sz="2800" baseline="0">
                <a:solidFill>
                  <a:srgbClr val="FFC000"/>
                </a:solidFill>
                <a:latin typeface="Arial" pitchFamily="34" charset="0"/>
                <a:cs typeface="Arial" pitchFamily="34" charset="0"/>
              </a:defRPr>
            </a:lvl1pPr>
          </a:lstStyle>
          <a:p>
            <a:r>
              <a:rPr lang="en-US" dirty="0" smtClean="0"/>
              <a:t>Title: can span up to two lines and uses this font color (30pt)</a:t>
            </a:r>
            <a:endParaRPr lang="en-GB" dirty="0"/>
          </a:p>
        </p:txBody>
      </p:sp>
      <p:pic>
        <p:nvPicPr>
          <p:cNvPr id="6" name="Picture 11" descr="CBN.png"/>
          <p:cNvPicPr>
            <a:picLocks noChangeAspect="1"/>
          </p:cNvPicPr>
          <p:nvPr userDrawn="1"/>
        </p:nvPicPr>
        <p:blipFill>
          <a:blip r:embed="rId3" cstate="print">
            <a:lum bright="20000" contrast="30000"/>
          </a:blip>
          <a:srcRect/>
          <a:stretch>
            <a:fillRect/>
          </a:stretch>
        </p:blipFill>
        <p:spPr bwMode="auto">
          <a:xfrm>
            <a:off x="8177468" y="5854933"/>
            <a:ext cx="725296" cy="844571"/>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 y="0"/>
            <a:ext cx="5829312" cy="868346"/>
          </a:xfrm>
        </p:spPr>
        <p:txBody>
          <a:bodyPr>
            <a:noAutofit/>
          </a:bodyPr>
          <a:lstStyle>
            <a:lvl1pPr>
              <a:defRPr sz="2600">
                <a:solidFill>
                  <a:srgbClr val="FFC000"/>
                </a:solidFill>
              </a:defRPr>
            </a:lvl1pPr>
          </a:lstStyle>
          <a:p>
            <a:r>
              <a:rPr lang="en-US" dirty="0" smtClean="0"/>
              <a:t>Presentation title: can span up to two lines and uses this font color (26pt)</a:t>
            </a:r>
            <a:endParaRPr lang="en-GB" dirty="0"/>
          </a:p>
        </p:txBody>
      </p:sp>
      <p:sp>
        <p:nvSpPr>
          <p:cNvPr id="3" name="Text Placeholder 2"/>
          <p:cNvSpPr>
            <a:spLocks noGrp="1"/>
          </p:cNvSpPr>
          <p:nvPr>
            <p:ph type="body" idx="1" hasCustomPrompt="1"/>
          </p:nvPr>
        </p:nvSpPr>
        <p:spPr>
          <a:xfrm>
            <a:off x="287338" y="3429000"/>
            <a:ext cx="4292600" cy="2501900"/>
          </a:xfrm>
        </p:spPr>
        <p:txBody>
          <a:bodyPr lIns="0" tIns="0" bIns="0" anchor="t">
            <a:noAutofit/>
          </a:bodyPr>
          <a:lstStyle>
            <a:lvl1pPr marL="0" indent="0">
              <a:buNone/>
              <a:defRPr sz="3600" b="0" baseline="0">
                <a:solidFill>
                  <a:srgbClr val="66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Section title: can span multiple lines and uses this font color (36pt)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74638" y="1828799"/>
            <a:ext cx="8396287" cy="4822371"/>
          </a:xfrm>
        </p:spPr>
        <p:txBody>
          <a:bodyPr lIns="0" tIns="0" rIns="0" bIns="0"/>
          <a:lstStyle>
            <a:lvl1pPr>
              <a:defRPr/>
            </a:lvl1pPr>
            <a:lvl2pPr>
              <a:defRPr/>
            </a:lvl2pPr>
            <a:lvl3pPr>
              <a:buFont typeface="Lucida Grande"/>
              <a:buChar char="−"/>
              <a:defRPr/>
            </a:lvl3pPr>
            <a:lvl4pPr>
              <a:defRPr baseline="0"/>
            </a:lvl4pPr>
            <a:lvl5pPr>
              <a:buFont typeface="Lucida Grande"/>
              <a:buChar char="−"/>
              <a:defRPr/>
            </a:lvl5pPr>
          </a:lstStyle>
          <a:p>
            <a:pPr lvl="0"/>
            <a:r>
              <a:rPr lang="en-US" dirty="0" smtClean="0"/>
              <a:t>Slide copy uses this color (26pt)</a:t>
            </a:r>
          </a:p>
          <a:p>
            <a:pPr lvl="1"/>
            <a:r>
              <a:rPr lang="en-US" dirty="0" smtClean="0"/>
              <a:t>Bullet point level 1 (26pt)</a:t>
            </a:r>
          </a:p>
          <a:p>
            <a:pPr lvl="2"/>
            <a:r>
              <a:rPr lang="en-US" dirty="0" smtClean="0"/>
              <a:t>Bullet point level 2 (24pt)</a:t>
            </a:r>
          </a:p>
          <a:p>
            <a:pPr lvl="3"/>
            <a:r>
              <a:rPr lang="en-US" dirty="0" smtClean="0"/>
              <a:t>Bullet point level 3 (22pt)</a:t>
            </a:r>
          </a:p>
          <a:p>
            <a:pPr lvl="4"/>
            <a:r>
              <a:rPr lang="en-US" dirty="0" smtClean="0"/>
              <a:t>Bullet point level 4 (20pt)</a:t>
            </a:r>
            <a:endParaRPr lang="en-GB" dirty="0"/>
          </a:p>
        </p:txBody>
      </p:sp>
      <p:sp>
        <p:nvSpPr>
          <p:cNvPr id="5" name="Title 1"/>
          <p:cNvSpPr>
            <a:spLocks noGrp="1"/>
          </p:cNvSpPr>
          <p:nvPr>
            <p:ph type="title" hasCustomPrompt="1"/>
          </p:nvPr>
        </p:nvSpPr>
        <p:spPr>
          <a:xfrm>
            <a:off x="213769" y="141094"/>
            <a:ext cx="7827942" cy="673100"/>
          </a:xfrm>
        </p:spPr>
        <p:txBody>
          <a:bodyPr>
            <a:noAutofit/>
          </a:bodyPr>
          <a:lstStyle>
            <a:lvl1pPr>
              <a:defRPr sz="2600">
                <a:solidFill>
                  <a:srgbClr val="FFC000"/>
                </a:solidFill>
              </a:defRPr>
            </a:lvl1pPr>
          </a:lstStyle>
          <a:p>
            <a:r>
              <a:rPr lang="en-US" dirty="0" smtClean="0"/>
              <a:t>Slide title: can span up to two lines and uses this font color (26pt)</a:t>
            </a:r>
            <a:endParaRPr lang="en-GB" dirty="0"/>
          </a:p>
        </p:txBody>
      </p:sp>
      <p:pic>
        <p:nvPicPr>
          <p:cNvPr id="4" name="Picture 11" descr="CBN.png"/>
          <p:cNvPicPr>
            <a:picLocks noChangeAspect="1"/>
          </p:cNvPicPr>
          <p:nvPr userDrawn="1"/>
        </p:nvPicPr>
        <p:blipFill>
          <a:blip r:embed="rId2" cstate="print">
            <a:lum bright="20000" contrast="30000"/>
          </a:blip>
          <a:srcRect/>
          <a:stretch>
            <a:fillRect/>
          </a:stretch>
        </p:blipFill>
        <p:spPr bwMode="auto">
          <a:xfrm>
            <a:off x="8140892" y="204597"/>
            <a:ext cx="725296" cy="844571"/>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274638" y="1403367"/>
            <a:ext cx="4143404" cy="4525963"/>
          </a:xfrm>
        </p:spPr>
        <p:txBody>
          <a:bodyPr/>
          <a:lstStyle>
            <a:lvl1pPr marL="0" indent="0">
              <a:defRPr sz="2400" baseline="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Slide copy uses this color (24pt)</a:t>
            </a:r>
          </a:p>
          <a:p>
            <a:pPr lvl="1"/>
            <a:r>
              <a:rPr lang="en-US" dirty="0" smtClean="0"/>
              <a:t>First level (22pt)</a:t>
            </a:r>
          </a:p>
          <a:p>
            <a:pPr lvl="2"/>
            <a:r>
              <a:rPr lang="en-US" dirty="0" smtClean="0"/>
              <a:t>Second level (20pt)</a:t>
            </a:r>
          </a:p>
          <a:p>
            <a:pPr lvl="3"/>
            <a:r>
              <a:rPr lang="en-US" dirty="0" smtClean="0"/>
              <a:t>Third level (18pt)</a:t>
            </a:r>
          </a:p>
          <a:p>
            <a:pPr lvl="4"/>
            <a:r>
              <a:rPr lang="en-US" dirty="0" smtClean="0"/>
              <a:t>Fourth level (16pt)</a:t>
            </a:r>
            <a:endParaRPr lang="en-GB" dirty="0"/>
          </a:p>
        </p:txBody>
      </p:sp>
      <p:sp>
        <p:nvSpPr>
          <p:cNvPr id="4" name="Content Placeholder 3"/>
          <p:cNvSpPr>
            <a:spLocks noGrp="1"/>
          </p:cNvSpPr>
          <p:nvPr>
            <p:ph sz="half" idx="2" hasCustomPrompt="1"/>
          </p:nvPr>
        </p:nvSpPr>
        <p:spPr>
          <a:xfrm>
            <a:off x="4568825" y="1403367"/>
            <a:ext cx="4143404" cy="4525963"/>
          </a:xfrm>
        </p:spPr>
        <p:txBody>
          <a:bodyPr/>
          <a:lstStyle>
            <a:lvl1pPr marL="0" indent="0">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smtClean="0"/>
              <a:t>Slide copy uses this color (24pt)</a:t>
            </a:r>
          </a:p>
          <a:p>
            <a:pPr lvl="1"/>
            <a:r>
              <a:rPr lang="en-US" dirty="0" smtClean="0"/>
              <a:t>First level (22pt)</a:t>
            </a:r>
          </a:p>
          <a:p>
            <a:pPr lvl="2"/>
            <a:r>
              <a:rPr lang="en-US" dirty="0" smtClean="0"/>
              <a:t>Second level (20pt)</a:t>
            </a:r>
          </a:p>
          <a:p>
            <a:pPr lvl="3"/>
            <a:r>
              <a:rPr lang="en-US" dirty="0" smtClean="0"/>
              <a:t>Third level (18pt)</a:t>
            </a:r>
          </a:p>
          <a:p>
            <a:pPr lvl="4"/>
            <a:r>
              <a:rPr lang="en-US" dirty="0" smtClean="0"/>
              <a:t>Fourth level (16pt)</a:t>
            </a:r>
            <a:endParaRPr lang="en-GB" dirty="0"/>
          </a:p>
        </p:txBody>
      </p:sp>
      <p:sp>
        <p:nvSpPr>
          <p:cNvPr id="6" name="Title 1"/>
          <p:cNvSpPr>
            <a:spLocks noGrp="1"/>
          </p:cNvSpPr>
          <p:nvPr>
            <p:ph type="title" hasCustomPrompt="1"/>
          </p:nvPr>
        </p:nvSpPr>
        <p:spPr>
          <a:xfrm>
            <a:off x="2428860" y="266675"/>
            <a:ext cx="5829312" cy="868346"/>
          </a:xfrm>
        </p:spPr>
        <p:txBody>
          <a:bodyPr>
            <a:noAutofit/>
          </a:bodyPr>
          <a:lstStyle>
            <a:lvl1pPr>
              <a:defRPr sz="2600">
                <a:solidFill>
                  <a:srgbClr val="DDCC66"/>
                </a:solidFill>
              </a:defRPr>
            </a:lvl1pPr>
          </a:lstStyle>
          <a:p>
            <a:r>
              <a:rPr lang="en-US" dirty="0" smtClean="0"/>
              <a:t>Slide title: can span up to two lines and uses this font color (26pt)</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28860" y="256356"/>
            <a:ext cx="5829312" cy="868346"/>
          </a:xfrm>
        </p:spPr>
        <p:txBody>
          <a:bodyPr>
            <a:noAutofit/>
          </a:bodyPr>
          <a:lstStyle>
            <a:lvl1pPr>
              <a:defRPr sz="2600">
                <a:solidFill>
                  <a:srgbClr val="DDCC66"/>
                </a:solidFill>
              </a:defRPr>
            </a:lvl1pPr>
          </a:lstStyle>
          <a:p>
            <a:r>
              <a:rPr lang="en-US" dirty="0" smtClean="0"/>
              <a:t>Slide title: can span up to two lines and uses this font color (26pt)</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285750" y="1571612"/>
            <a:ext cx="8553450" cy="4435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ext Placeholder 8"/>
          <p:cNvSpPr>
            <a:spLocks noGrp="1"/>
          </p:cNvSpPr>
          <p:nvPr>
            <p:ph type="body" sz="quarter" idx="12"/>
          </p:nvPr>
        </p:nvSpPr>
        <p:spPr>
          <a:xfrm>
            <a:off x="285750" y="1000125"/>
            <a:ext cx="8572500" cy="500063"/>
          </a:xfrm>
        </p:spPr>
        <p:txBody>
          <a:bodyPr/>
          <a:lstStyle>
            <a:lvl1pPr marL="0" indent="0">
              <a:defRPr sz="1600"/>
            </a:lvl1pPr>
            <a:lvl2pPr>
              <a:buNone/>
              <a:defRPr/>
            </a:lvl2pPr>
          </a:lstStyle>
          <a:p>
            <a:pPr lvl="0"/>
            <a:r>
              <a:rPr lang="en-US" dirty="0" smtClean="0"/>
              <a:t>Click to edit Master text styles</a:t>
            </a:r>
            <a:endParaRPr lang="en-GB" dirty="0"/>
          </a:p>
        </p:txBody>
      </p:sp>
      <p:sp>
        <p:nvSpPr>
          <p:cNvPr id="5" name="Slide Number Placeholder 3"/>
          <p:cNvSpPr>
            <a:spLocks noGrp="1"/>
          </p:cNvSpPr>
          <p:nvPr>
            <p:ph type="sldNum" sz="quarter" idx="13"/>
          </p:nvPr>
        </p:nvSpPr>
        <p:spPr>
          <a:xfrm>
            <a:off x="7950200" y="6500813"/>
            <a:ext cx="1693863" cy="269875"/>
          </a:xfrm>
          <a:prstGeom prst="rect">
            <a:avLst/>
          </a:prstGeom>
        </p:spPr>
        <p:txBody>
          <a:bodyPr/>
          <a:lstStyle>
            <a:lvl1pPr eaLnBrk="0" hangingPunct="0">
              <a:defRPr/>
            </a:lvl1pPr>
          </a:lstStyle>
          <a:p>
            <a:pPr fontAlgn="base">
              <a:spcBef>
                <a:spcPct val="0"/>
              </a:spcBef>
              <a:spcAft>
                <a:spcPct val="0"/>
              </a:spcAft>
              <a:defRPr/>
            </a:pPr>
            <a:fld id="{D3EF9E5B-8FAA-4C13-A9BE-160A580FBAD0}" type="slidenum">
              <a:rPr lang="en-GB" sz="1200">
                <a:solidFill>
                  <a:prstClr val="black"/>
                </a:solidFill>
                <a:latin typeface="Trebuchet MS" pitchFamily="34" charset="0"/>
                <a:cs typeface="Arial" pitchFamily="34" charset="0"/>
              </a:rPr>
              <a:pPr fontAlgn="base">
                <a:spcBef>
                  <a:spcPct val="0"/>
                </a:spcBef>
                <a:spcAft>
                  <a:spcPct val="0"/>
                </a:spcAft>
                <a:defRPr/>
              </a:pPr>
              <a:t>‹#›</a:t>
            </a:fld>
            <a:endParaRPr lang="en-GB" altLang="zh-SG" sz="1200" dirty="0">
              <a:solidFill>
                <a:prstClr val="black"/>
              </a:solidFill>
              <a:latin typeface="Trebuchet MS" pitchFamily="34" charset="0"/>
              <a:cs typeface="Arial" pitchFamily="34" charset="0"/>
            </a:endParaRPr>
          </a:p>
        </p:txBody>
      </p:sp>
      <p:sp>
        <p:nvSpPr>
          <p:cNvPr id="6" name="Footer Placeholder 4"/>
          <p:cNvSpPr>
            <a:spLocks noGrp="1"/>
          </p:cNvSpPr>
          <p:nvPr>
            <p:ph type="ftr" sz="quarter" idx="14"/>
          </p:nvPr>
        </p:nvSpPr>
        <p:spPr>
          <a:xfrm>
            <a:off x="214313" y="6286500"/>
            <a:ext cx="8451850" cy="457200"/>
          </a:xfrm>
          <a:prstGeom prst="rect">
            <a:avLst/>
          </a:prstGeom>
        </p:spPr>
        <p:txBody>
          <a:bodyPr/>
          <a:lstStyle>
            <a:lvl1pPr eaLnBrk="0" hangingPunct="0">
              <a:defRPr/>
            </a:lvl1pPr>
          </a:lstStyle>
          <a:p>
            <a:pPr fontAlgn="base">
              <a:spcBef>
                <a:spcPct val="0"/>
              </a:spcBef>
              <a:spcAft>
                <a:spcPct val="0"/>
              </a:spcAft>
              <a:defRPr/>
            </a:pPr>
            <a:endParaRPr lang="en-US" altLang="zh-SG" sz="1200" dirty="0">
              <a:solidFill>
                <a:prstClr val="black"/>
              </a:solidFill>
              <a:latin typeface="Trebuchet MS"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269163" y="6503988"/>
            <a:ext cx="1693862" cy="269875"/>
          </a:xfrm>
          <a:prstGeom prst="rect">
            <a:avLst/>
          </a:prstGeom>
        </p:spPr>
        <p:txBody>
          <a:bodyPr/>
          <a:lstStyle>
            <a:lvl1pPr>
              <a:defRPr/>
            </a:lvl1pPr>
          </a:lstStyle>
          <a:p>
            <a:pPr fontAlgn="base">
              <a:spcBef>
                <a:spcPct val="0"/>
              </a:spcBef>
              <a:spcAft>
                <a:spcPct val="0"/>
              </a:spcAft>
            </a:pPr>
            <a:fld id="{6D097408-5E20-4B0B-8007-3BEE79D20F83}" type="slidenum">
              <a:rPr lang="en-US">
                <a:solidFill>
                  <a:srgbClr val="000000"/>
                </a:solidFill>
                <a:latin typeface="Arial" pitchFamily="34" charset="0"/>
                <a:cs typeface="Arial" pitchFamily="34" charset="0"/>
              </a:rPr>
              <a:pPr fontAlgn="base">
                <a:spcBef>
                  <a:spcPct val="0"/>
                </a:spcBef>
                <a:spcAft>
                  <a:spcPct val="0"/>
                </a:spcAft>
              </a:pPr>
              <a:t>‹#›</a:t>
            </a:fld>
            <a:endParaRPr lang="en-US" dirty="0">
              <a:solidFill>
                <a:srgbClr val="000000"/>
              </a:solidFill>
              <a:latin typeface="Arial" pitchFamily="34" charset="0"/>
              <a:cs typeface="Arial" pitchFamily="34" charset="0"/>
            </a:endParaRPr>
          </a:p>
        </p:txBody>
      </p:sp>
      <p:sp>
        <p:nvSpPr>
          <p:cNvPr id="5" name="Footer Placeholder 4"/>
          <p:cNvSpPr>
            <a:spLocks noGrp="1"/>
          </p:cNvSpPr>
          <p:nvPr>
            <p:ph type="ftr" sz="quarter" idx="11"/>
          </p:nvPr>
        </p:nvSpPr>
        <p:spPr>
          <a:xfrm>
            <a:off x="1849438" y="6375400"/>
            <a:ext cx="4489450" cy="457200"/>
          </a:xfrm>
          <a:prstGeom prst="rect">
            <a:avLst/>
          </a:prstGeom>
        </p:spPr>
        <p:txBody>
          <a:bodyPr/>
          <a:lstStyle>
            <a:lvl1pPr>
              <a:defRPr/>
            </a:lvl1pPr>
          </a:lstStyle>
          <a:p>
            <a:pPr fontAlgn="base">
              <a:spcBef>
                <a:spcPct val="0"/>
              </a:spcBef>
              <a:spcAft>
                <a:spcPct val="0"/>
              </a:spcAft>
            </a:pPr>
            <a:endParaRPr lang="en-US" dirty="0">
              <a:solidFill>
                <a:srgbClr val="000000"/>
              </a:solidFill>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3873" y="203722"/>
            <a:ext cx="6623504" cy="654032"/>
          </a:xfrm>
          <a:prstGeom prst="rect">
            <a:avLst/>
          </a:prstGeom>
        </p:spPr>
        <p:txBody>
          <a:bodyPr vert="horz" lIns="91440" tIns="45720" rIns="91440" bIns="45720" rtlCol="0" anchor="b">
            <a:normAutofit/>
          </a:bodyPr>
          <a:lstStyle/>
          <a:p>
            <a:r>
              <a:rPr lang="en-US" dirty="0" smtClean="0"/>
              <a:t>Slide title: uses this font color (26pt)</a:t>
            </a:r>
            <a:endParaRPr lang="en-GB" dirty="0"/>
          </a:p>
        </p:txBody>
      </p:sp>
      <p:sp>
        <p:nvSpPr>
          <p:cNvPr id="3" name="Text Placeholder 2"/>
          <p:cNvSpPr>
            <a:spLocks noGrp="1"/>
          </p:cNvSpPr>
          <p:nvPr>
            <p:ph type="body" idx="1"/>
          </p:nvPr>
        </p:nvSpPr>
        <p:spPr>
          <a:xfrm>
            <a:off x="274638" y="1243359"/>
            <a:ext cx="8396287" cy="4778828"/>
          </a:xfrm>
          <a:prstGeom prst="rect">
            <a:avLst/>
          </a:prstGeom>
        </p:spPr>
        <p:txBody>
          <a:bodyPr vert="horz" lIns="0" tIns="0" rIns="0" bIns="0" rtlCol="0">
            <a:normAutofit/>
          </a:bodyPr>
          <a:lstStyle/>
          <a:p>
            <a:pPr lvl="0"/>
            <a:r>
              <a:rPr lang="en-US" dirty="0" smtClean="0"/>
              <a:t>Slide copy uses this color (26pt)</a:t>
            </a:r>
          </a:p>
          <a:p>
            <a:pPr lvl="1"/>
            <a:r>
              <a:rPr lang="en-US" dirty="0" smtClean="0"/>
              <a:t>Bullet point level 1 (26pt)</a:t>
            </a:r>
          </a:p>
          <a:p>
            <a:pPr lvl="2"/>
            <a:r>
              <a:rPr lang="en-US" dirty="0" smtClean="0"/>
              <a:t>Bullet point level 2 (24pt)</a:t>
            </a:r>
          </a:p>
          <a:p>
            <a:pPr lvl="3"/>
            <a:r>
              <a:rPr lang="en-US" dirty="0" smtClean="0"/>
              <a:t>Bullet point level 3 (22pt)</a:t>
            </a:r>
          </a:p>
          <a:p>
            <a:pPr lvl="4"/>
            <a:r>
              <a:rPr lang="en-US" dirty="0" smtClean="0"/>
              <a:t>Bullet point level 4 (20pt)</a:t>
            </a:r>
            <a:endParaRPr lang="en-GB" dirty="0"/>
          </a:p>
        </p:txBody>
      </p:sp>
      <p:sp>
        <p:nvSpPr>
          <p:cNvPr id="7" name="TextBox 6"/>
          <p:cNvSpPr txBox="1"/>
          <p:nvPr/>
        </p:nvSpPr>
        <p:spPr>
          <a:xfrm>
            <a:off x="8640098" y="6532225"/>
            <a:ext cx="339047" cy="246221"/>
          </a:xfrm>
          <a:prstGeom prst="rect">
            <a:avLst/>
          </a:prstGeom>
          <a:noFill/>
        </p:spPr>
        <p:txBody>
          <a:bodyPr wrap="square" rtlCol="0">
            <a:spAutoFit/>
          </a:bodyPr>
          <a:lstStyle/>
          <a:p>
            <a:pPr algn="r"/>
            <a:fld id="{59C0C9EA-59B6-42E9-BB58-4C2DE34B2563}" type="slidenum">
              <a:rPr lang="en-US" sz="1000">
                <a:solidFill>
                  <a:srgbClr val="666666"/>
                </a:solidFill>
                <a:latin typeface="Arial" pitchFamily="34" charset="0"/>
                <a:cs typeface="Arial" pitchFamily="34" charset="0"/>
              </a:rPr>
              <a:pPr algn="r"/>
              <a:t>‹#›</a:t>
            </a:fld>
            <a:endParaRPr lang="en-US" sz="1000" dirty="0">
              <a:solidFill>
                <a:srgbClr val="666666"/>
              </a:solidFill>
              <a:latin typeface="Arial" pitchFamily="34" charset="0"/>
              <a:cs typeface="Arial" pitchFamily="34" charset="0"/>
            </a:endParaRPr>
          </a:p>
        </p:txBody>
      </p:sp>
      <p:sp>
        <p:nvSpPr>
          <p:cNvPr id="12" name="Rectangle 11"/>
          <p:cNvSpPr/>
          <p:nvPr/>
        </p:nvSpPr>
        <p:spPr>
          <a:xfrm>
            <a:off x="0" y="0"/>
            <a:ext cx="9144000" cy="115570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896645"/>
            <a:ext cx="9144000" cy="2590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11" descr="CBN.png"/>
          <p:cNvPicPr>
            <a:picLocks noChangeAspect="1"/>
          </p:cNvPicPr>
          <p:nvPr/>
        </p:nvPicPr>
        <p:blipFill>
          <a:blip r:embed="rId10" cstate="print">
            <a:lum bright="20000" contrast="30000"/>
          </a:blip>
          <a:srcRect/>
          <a:stretch>
            <a:fillRect/>
          </a:stretch>
        </p:blipFill>
        <p:spPr bwMode="auto">
          <a:xfrm>
            <a:off x="8140892" y="204597"/>
            <a:ext cx="725296" cy="84457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timing>
    <p:tnLst>
      <p:par>
        <p:cTn id="1" dur="indefinite" restart="never" nodeType="tmRoot"/>
      </p:par>
    </p:tnLst>
  </p:timing>
  <p:txStyles>
    <p:titleStyle>
      <a:lvl1pPr algn="l" defTabSz="914400" rtl="0" eaLnBrk="1" latinLnBrk="0" hangingPunct="1">
        <a:spcBef>
          <a:spcPct val="0"/>
        </a:spcBef>
        <a:buNone/>
        <a:defRPr sz="2600" kern="1200" baseline="0">
          <a:solidFill>
            <a:srgbClr val="008000"/>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600" kern="1200">
          <a:solidFill>
            <a:schemeClr val="tx1"/>
          </a:solidFill>
          <a:latin typeface="Arial" pitchFamily="34" charset="0"/>
          <a:ea typeface="+mn-ea"/>
          <a:cs typeface="Arial" pitchFamily="34" charset="0"/>
        </a:defRPr>
      </a:lvl1pPr>
      <a:lvl2pPr marL="270000" indent="-270000" algn="l" defTabSz="914400" rtl="0" eaLnBrk="1" latinLnBrk="0" hangingPunct="1">
        <a:spcBef>
          <a:spcPct val="20000"/>
        </a:spcBef>
        <a:buFont typeface="Arial" pitchFamily="34" charset="0"/>
        <a:buChar char="•"/>
        <a:defRPr sz="2600" kern="1200" baseline="0">
          <a:solidFill>
            <a:schemeClr val="tx1"/>
          </a:solidFill>
          <a:latin typeface="Arial" pitchFamily="34" charset="0"/>
          <a:ea typeface="+mn-ea"/>
          <a:cs typeface="Arial" pitchFamily="34" charset="0"/>
        </a:defRPr>
      </a:lvl2pPr>
      <a:lvl3pPr marL="270000" indent="-270000" algn="l" defTabSz="914400" rtl="0" eaLnBrk="1" latinLnBrk="0" hangingPunct="1">
        <a:spcBef>
          <a:spcPct val="20000"/>
        </a:spcBef>
        <a:buFont typeface="Lucida Grande"/>
        <a:buChar char="−"/>
        <a:defRPr sz="2400" kern="1200" baseline="0">
          <a:solidFill>
            <a:schemeClr val="tx1"/>
          </a:solidFill>
          <a:latin typeface="Arial" pitchFamily="34" charset="0"/>
          <a:ea typeface="+mn-ea"/>
          <a:cs typeface="Arial" pitchFamily="34" charset="0"/>
        </a:defRPr>
      </a:lvl3pPr>
      <a:lvl4pPr marL="270000" indent="-270000" algn="l" defTabSz="914400" rtl="0" eaLnBrk="1" latinLnBrk="0" hangingPunct="1">
        <a:spcBef>
          <a:spcPct val="20000"/>
        </a:spcBef>
        <a:buFont typeface="Arial" pitchFamily="34" charset="0"/>
        <a:buChar char="•"/>
        <a:defRPr sz="2200" kern="1200">
          <a:solidFill>
            <a:schemeClr val="tx1"/>
          </a:solidFill>
          <a:latin typeface="Arial" pitchFamily="34" charset="0"/>
          <a:ea typeface="+mn-ea"/>
          <a:cs typeface="Arial" pitchFamily="34" charset="0"/>
        </a:defRPr>
      </a:lvl4pPr>
      <a:lvl5pPr marL="270000" indent="-270000" algn="l" defTabSz="914400" rtl="0" eaLnBrk="1" latinLnBrk="0" hangingPunct="1">
        <a:spcBef>
          <a:spcPct val="20000"/>
        </a:spcBef>
        <a:buFont typeface="Lucida Grande"/>
        <a:buChar char="−"/>
        <a:defRPr sz="20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771525" y="1257301"/>
            <a:ext cx="7131049" cy="288926"/>
          </a:xfrm>
          <a:prstGeom prst="rect">
            <a:avLst/>
          </a:prstGeom>
        </p:spPr>
        <p:txBody>
          <a:bodyPr vert="horz" lIns="91440" tIns="45720" rIns="91440" bIns="45720" rtlCol="0" anchor="b">
            <a:normAutofit fontScale="90000" lnSpcReduction="20000"/>
          </a:bodyPr>
          <a:lstStyle>
            <a:lvl1pPr algn="l" defTabSz="914400" rtl="0" eaLnBrk="1" latinLnBrk="0" hangingPunct="1">
              <a:spcBef>
                <a:spcPct val="0"/>
              </a:spcBef>
              <a:buNone/>
              <a:defRPr sz="2600" kern="1200" baseline="0">
                <a:solidFill>
                  <a:srgbClr val="008000"/>
                </a:solidFill>
                <a:latin typeface="Arial" pitchFamily="34" charset="0"/>
                <a:ea typeface="+mj-ea"/>
                <a:cs typeface="Arial" pitchFamily="34" charset="0"/>
              </a:defRPr>
            </a:lvl1pPr>
          </a:lstStyle>
          <a:p>
            <a:pPr>
              <a:defRPr/>
            </a:pPr>
            <a:r>
              <a:rPr lang="en-US" sz="1800" b="1" smtClean="0">
                <a:solidFill>
                  <a:srgbClr val="003300"/>
                </a:solidFill>
              </a:rPr>
              <a:t>      </a:t>
            </a:r>
            <a:endParaRPr lang="en-US" sz="1800" b="1" dirty="0">
              <a:solidFill>
                <a:srgbClr val="003300"/>
              </a:solidFill>
            </a:endParaRPr>
          </a:p>
        </p:txBody>
      </p:sp>
      <p:sp>
        <p:nvSpPr>
          <p:cNvPr id="6" name="TextBox 5"/>
          <p:cNvSpPr txBox="1"/>
          <p:nvPr/>
        </p:nvSpPr>
        <p:spPr>
          <a:xfrm>
            <a:off x="495300" y="2895600"/>
            <a:ext cx="8077200" cy="3785652"/>
          </a:xfrm>
          <a:prstGeom prst="rect">
            <a:avLst/>
          </a:prstGeom>
          <a:noFill/>
        </p:spPr>
        <p:txBody>
          <a:bodyPr wrap="square" rtlCol="0">
            <a:spAutoFit/>
          </a:bodyPr>
          <a:lstStyle/>
          <a:p>
            <a:pPr algn="ctr"/>
            <a:r>
              <a:rPr lang="en-US" sz="2400" dirty="0">
                <a:solidFill>
                  <a:prstClr val="black"/>
                </a:solidFill>
                <a:latin typeface="Arial Narrow" pitchFamily="34" charset="0"/>
              </a:rPr>
              <a:t>Presented by </a:t>
            </a:r>
            <a:endParaRPr lang="en-US" sz="2400" dirty="0" smtClean="0">
              <a:solidFill>
                <a:prstClr val="black"/>
              </a:solidFill>
              <a:latin typeface="Arial Narrow" pitchFamily="34" charset="0"/>
            </a:endParaRPr>
          </a:p>
          <a:p>
            <a:pPr algn="ctr"/>
            <a:endParaRPr lang="en-US" sz="2400" dirty="0"/>
          </a:p>
          <a:p>
            <a:pPr algn="ctr"/>
            <a:r>
              <a:rPr lang="en-US" sz="2400" b="1" dirty="0" smtClean="0">
                <a:latin typeface="Arial Narrow" pitchFamily="34" charset="0"/>
              </a:rPr>
              <a:t>MR. MUSA ITOPA JIMOH</a:t>
            </a:r>
          </a:p>
          <a:p>
            <a:pPr algn="ctr"/>
            <a:endParaRPr lang="en-US" sz="2400" b="1" dirty="0" smtClean="0">
              <a:latin typeface="Arial Narrow" pitchFamily="34" charset="0"/>
            </a:endParaRPr>
          </a:p>
          <a:p>
            <a:pPr algn="ctr"/>
            <a:r>
              <a:rPr lang="en-US" sz="2400" dirty="0" smtClean="0">
                <a:latin typeface="Arial Narrow" pitchFamily="34" charset="0"/>
              </a:rPr>
              <a:t>HEAD, PAYMENTS SYSTEM POLICY AND OVERSIGHT</a:t>
            </a:r>
          </a:p>
          <a:p>
            <a:pPr algn="ctr"/>
            <a:r>
              <a:rPr lang="en-US" sz="2400" dirty="0" smtClean="0">
                <a:latin typeface="Arial Narrow" pitchFamily="34" charset="0"/>
              </a:rPr>
              <a:t>CENTRAL BANK OF NIGERIA</a:t>
            </a:r>
          </a:p>
          <a:p>
            <a:pPr algn="ctr"/>
            <a:r>
              <a:rPr lang="en-US" sz="2400" dirty="0" smtClean="0">
                <a:latin typeface="Arial Narrow" pitchFamily="34" charset="0"/>
              </a:rPr>
              <a:t>AT THE </a:t>
            </a:r>
          </a:p>
          <a:p>
            <a:pPr algn="ctr"/>
            <a:r>
              <a:rPr lang="en-US" sz="2400" dirty="0" smtClean="0">
                <a:latin typeface="Arial Narrow" pitchFamily="34" charset="0"/>
              </a:rPr>
              <a:t>INTERNATIONAL CONFERENCE  ON PAYMENTS SYSTEM  2013</a:t>
            </a:r>
          </a:p>
          <a:p>
            <a:pPr algn="ctr"/>
            <a:endParaRPr lang="en-US" sz="2400" dirty="0" smtClean="0">
              <a:latin typeface="Arial Narrow" pitchFamily="34" charset="0"/>
            </a:endParaRPr>
          </a:p>
          <a:p>
            <a:pPr algn="ctr"/>
            <a:r>
              <a:rPr lang="en-US" sz="2400" dirty="0" smtClean="0">
                <a:latin typeface="Arial Narrow" pitchFamily="34" charset="0"/>
              </a:rPr>
              <a:t>September 16</a:t>
            </a:r>
            <a:r>
              <a:rPr lang="en-US" sz="2400" baseline="30000" dirty="0" smtClean="0">
                <a:latin typeface="Arial Narrow" pitchFamily="34" charset="0"/>
              </a:rPr>
              <a:t>th</a:t>
            </a:r>
            <a:r>
              <a:rPr lang="en-US" sz="2400" dirty="0">
                <a:latin typeface="Arial Narrow" pitchFamily="34" charset="0"/>
              </a:rPr>
              <a:t> </a:t>
            </a:r>
            <a:r>
              <a:rPr lang="en-US" sz="2400" dirty="0" smtClean="0">
                <a:latin typeface="Arial Narrow" pitchFamily="34" charset="0"/>
              </a:rPr>
              <a:t>&amp; 17</a:t>
            </a:r>
            <a:r>
              <a:rPr lang="en-US" sz="2400" baseline="30000" dirty="0" smtClean="0">
                <a:latin typeface="Arial Narrow" pitchFamily="34" charset="0"/>
              </a:rPr>
              <a:t>th</a:t>
            </a:r>
            <a:r>
              <a:rPr lang="en-US" sz="2400" dirty="0" smtClean="0">
                <a:latin typeface="Arial Narrow" pitchFamily="34" charset="0"/>
              </a:rPr>
              <a:t>  2013</a:t>
            </a:r>
          </a:p>
        </p:txBody>
      </p:sp>
      <p:sp>
        <p:nvSpPr>
          <p:cNvPr id="7" name="Title 5"/>
          <p:cNvSpPr txBox="1">
            <a:spLocks/>
          </p:cNvSpPr>
          <p:nvPr/>
        </p:nvSpPr>
        <p:spPr bwMode="auto">
          <a:xfrm>
            <a:off x="152400" y="1310252"/>
            <a:ext cx="8763000" cy="674687"/>
          </a:xfrm>
          <a:prstGeom prst="rect">
            <a:avLst/>
          </a:prstGeom>
          <a:noFill/>
          <a:ln w="9525">
            <a:noFill/>
            <a:miter lim="800000"/>
            <a:headEnd/>
            <a:tailEnd/>
          </a:ln>
        </p:spPr>
        <p:txBody>
          <a:bodyPr/>
          <a:lstStyle/>
          <a:p>
            <a:pPr algn="ctr" fontAlgn="base">
              <a:spcBef>
                <a:spcPct val="0"/>
              </a:spcBef>
              <a:spcAft>
                <a:spcPct val="0"/>
              </a:spcAft>
            </a:pPr>
            <a:r>
              <a:rPr lang="en-GB" sz="3600" b="1" dirty="0" smtClean="0">
                <a:latin typeface="Arial Black" pitchFamily="34" charset="0"/>
              </a:rPr>
              <a:t>MOBILE MONEY AND TELCO REGULATION IN NIGERIA</a:t>
            </a:r>
            <a:endParaRPr lang="en-US" sz="3600" b="1" dirty="0">
              <a:solidFill>
                <a:srgbClr val="003300"/>
              </a:solidFill>
              <a:latin typeface="Arial Black" pitchFamily="34" charset="0"/>
              <a:cs typeface="Arial" pitchFamily="34" charset="0"/>
            </a:endParaRPr>
          </a:p>
        </p:txBody>
      </p:sp>
    </p:spTree>
    <p:extLst>
      <p:ext uri="{BB962C8B-B14F-4D97-AF65-F5344CB8AC3E}">
        <p14:creationId xmlns:p14="http://schemas.microsoft.com/office/powerpoint/2010/main" val="36615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bg1"/>
                </a:solidFill>
              </a:rPr>
              <a:t>PERFORMANCE OF MMO ACTIVITIES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638" y="1458396"/>
            <a:ext cx="8396287" cy="4349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72" y="1143000"/>
            <a:ext cx="8980487" cy="465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324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bg1"/>
                </a:solidFill>
              </a:rPr>
              <a:t>PERFORMANCE OF MMO ACTIVITIES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9947" y="1243013"/>
            <a:ext cx="7565669" cy="477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9200"/>
            <a:ext cx="9077325" cy="57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18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623504" cy="431800"/>
          </a:xfrm>
        </p:spPr>
        <p:txBody>
          <a:bodyPr>
            <a:noAutofit/>
          </a:bodyPr>
          <a:lstStyle/>
          <a:p>
            <a:r>
              <a:rPr lang="en-US" sz="2400" b="1" dirty="0" smtClean="0">
                <a:solidFill>
                  <a:schemeClr val="bg1"/>
                </a:solidFill>
              </a:rPr>
              <a:t>STRATEGY FOR GROWTH</a:t>
            </a:r>
            <a:endParaRPr lang="en-US" sz="2400" dirty="0">
              <a:solidFill>
                <a:schemeClr val="bg1"/>
              </a:solidFill>
            </a:endParaRPr>
          </a:p>
        </p:txBody>
      </p:sp>
      <p:sp>
        <p:nvSpPr>
          <p:cNvPr id="3" name="Content Placeholder 2"/>
          <p:cNvSpPr>
            <a:spLocks noGrp="1"/>
          </p:cNvSpPr>
          <p:nvPr>
            <p:ph idx="1"/>
          </p:nvPr>
        </p:nvSpPr>
        <p:spPr>
          <a:xfrm>
            <a:off x="274638" y="1243358"/>
            <a:ext cx="8640762" cy="5386041"/>
          </a:xfrm>
        </p:spPr>
        <p:txBody>
          <a:bodyPr>
            <a:normAutofit/>
          </a:bodyPr>
          <a:lstStyle/>
          <a:p>
            <a:r>
              <a:rPr lang="en-US" sz="2400" dirty="0" smtClean="0"/>
              <a:t>Agent Network Management</a:t>
            </a:r>
          </a:p>
          <a:p>
            <a:pPr marL="612900" lvl="1" indent="-342900">
              <a:buFont typeface="Wingdings" pitchFamily="2" charset="2"/>
              <a:buChar char="§"/>
            </a:pPr>
            <a:r>
              <a:rPr lang="en-US" sz="2400" dirty="0"/>
              <a:t>G</a:t>
            </a:r>
            <a:r>
              <a:rPr lang="en-US" sz="2400" dirty="0" smtClean="0"/>
              <a:t>row </a:t>
            </a:r>
            <a:r>
              <a:rPr lang="en-US" sz="2400" dirty="0"/>
              <a:t>the </a:t>
            </a:r>
            <a:r>
              <a:rPr lang="en-US" sz="2400" dirty="0" smtClean="0"/>
              <a:t>agent network in rural areas</a:t>
            </a:r>
          </a:p>
          <a:p>
            <a:pPr marL="612900" lvl="1" indent="-342900">
              <a:buFont typeface="Wingdings" pitchFamily="2" charset="2"/>
              <a:buChar char="§"/>
            </a:pPr>
            <a:r>
              <a:rPr lang="en-US" sz="2400" dirty="0" smtClean="0"/>
              <a:t>Understanding and mitigating the agent economic and business risk</a:t>
            </a:r>
          </a:p>
          <a:p>
            <a:pPr marL="612900" lvl="1" indent="-342900">
              <a:buFont typeface="Wingdings" pitchFamily="2" charset="2"/>
              <a:buChar char="§"/>
            </a:pPr>
            <a:r>
              <a:rPr lang="en-US" sz="2400" dirty="0" smtClean="0"/>
              <a:t>Training the agents on products and customer management </a:t>
            </a:r>
          </a:p>
          <a:p>
            <a:endParaRPr lang="en-US" sz="2400" dirty="0"/>
          </a:p>
          <a:p>
            <a:r>
              <a:rPr lang="en-US" sz="2400" dirty="0" smtClean="0"/>
              <a:t>Compelling Product Offering</a:t>
            </a:r>
          </a:p>
          <a:p>
            <a:pPr marL="612900" lvl="1" indent="-342900">
              <a:buFont typeface="Wingdings" pitchFamily="2" charset="2"/>
              <a:buChar char="§"/>
            </a:pPr>
            <a:r>
              <a:rPr lang="en-US" sz="2400" dirty="0" smtClean="0"/>
              <a:t>Disbursement </a:t>
            </a:r>
            <a:r>
              <a:rPr lang="en-US" sz="2400" dirty="0"/>
              <a:t>of inward foreign </a:t>
            </a:r>
            <a:r>
              <a:rPr lang="en-US" sz="2400" dirty="0" smtClean="0"/>
              <a:t>remittances</a:t>
            </a:r>
          </a:p>
          <a:p>
            <a:pPr marL="612900" lvl="1" indent="-342900">
              <a:buFont typeface="Wingdings" pitchFamily="2" charset="2"/>
              <a:buChar char="§"/>
            </a:pPr>
            <a:r>
              <a:rPr lang="en-US" sz="2400" dirty="0" smtClean="0"/>
              <a:t>Near Field Communication enabled products and services</a:t>
            </a:r>
          </a:p>
          <a:p>
            <a:pPr marL="612900" lvl="1" indent="-342900">
              <a:buFont typeface="Wingdings" pitchFamily="2" charset="2"/>
              <a:buChar char="§"/>
            </a:pPr>
            <a:r>
              <a:rPr lang="en-US" sz="2400" dirty="0" smtClean="0"/>
              <a:t>Linkage to bank and card accounts</a:t>
            </a:r>
          </a:p>
          <a:p>
            <a:pPr lvl="1" indent="0">
              <a:buNone/>
            </a:pPr>
            <a:endParaRPr lang="en-US" sz="2400" dirty="0" smtClean="0"/>
          </a:p>
          <a:p>
            <a:endParaRPr lang="en-US" sz="2400" dirty="0" smtClean="0"/>
          </a:p>
          <a:p>
            <a:pPr marL="342900" indent="-342900">
              <a:buFont typeface="Wingdings" pitchFamily="2" charset="2"/>
              <a:buChar char="§"/>
            </a:pPr>
            <a:endParaRPr lang="en-US" sz="2400" dirty="0" smtClean="0"/>
          </a:p>
          <a:p>
            <a:endParaRPr lang="en-US" dirty="0"/>
          </a:p>
        </p:txBody>
      </p:sp>
    </p:spTree>
    <p:extLst>
      <p:ext uri="{BB962C8B-B14F-4D97-AF65-F5344CB8AC3E}">
        <p14:creationId xmlns:p14="http://schemas.microsoft.com/office/powerpoint/2010/main" val="38254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623504" cy="431800"/>
          </a:xfrm>
        </p:spPr>
        <p:txBody>
          <a:bodyPr>
            <a:noAutofit/>
          </a:bodyPr>
          <a:lstStyle/>
          <a:p>
            <a:r>
              <a:rPr lang="en-US" sz="2400" b="1" dirty="0" smtClean="0">
                <a:solidFill>
                  <a:schemeClr val="bg1"/>
                </a:solidFill>
              </a:rPr>
              <a:t>STRATEGY FOR GROWTH</a:t>
            </a:r>
            <a:endParaRPr lang="en-US" sz="2400" dirty="0">
              <a:solidFill>
                <a:schemeClr val="bg1"/>
              </a:solidFill>
            </a:endParaRPr>
          </a:p>
        </p:txBody>
      </p:sp>
      <p:sp>
        <p:nvSpPr>
          <p:cNvPr id="3" name="Content Placeholder 2"/>
          <p:cNvSpPr>
            <a:spLocks noGrp="1"/>
          </p:cNvSpPr>
          <p:nvPr>
            <p:ph idx="1"/>
          </p:nvPr>
        </p:nvSpPr>
        <p:spPr>
          <a:xfrm>
            <a:off x="274638" y="1243358"/>
            <a:ext cx="8640762" cy="5386041"/>
          </a:xfrm>
        </p:spPr>
        <p:txBody>
          <a:bodyPr>
            <a:normAutofit/>
          </a:bodyPr>
          <a:lstStyle/>
          <a:p>
            <a:r>
              <a:rPr lang="en-US" sz="2400" dirty="0" smtClean="0"/>
              <a:t>Corporate Commitment</a:t>
            </a:r>
          </a:p>
          <a:p>
            <a:pPr marL="612900" lvl="1" indent="-342900">
              <a:buFont typeface="Wingdings" pitchFamily="2" charset="2"/>
              <a:buChar char="§"/>
            </a:pPr>
            <a:r>
              <a:rPr lang="en-US" sz="2400" dirty="0" smtClean="0"/>
              <a:t>Long term investment</a:t>
            </a:r>
          </a:p>
          <a:p>
            <a:pPr marL="612900" lvl="1" indent="-342900">
              <a:buFont typeface="Wingdings" pitchFamily="2" charset="2"/>
              <a:buChar char="§"/>
            </a:pPr>
            <a:endParaRPr lang="en-US" sz="2400" dirty="0" smtClean="0"/>
          </a:p>
          <a:p>
            <a:r>
              <a:rPr lang="en-US" sz="2400" dirty="0" smtClean="0"/>
              <a:t>Interoperability</a:t>
            </a:r>
          </a:p>
          <a:p>
            <a:pPr marL="612900" lvl="1" indent="-342900">
              <a:buFont typeface="Wingdings" pitchFamily="2" charset="2"/>
              <a:buChar char="§"/>
            </a:pPr>
            <a:r>
              <a:rPr lang="en-US" sz="2400" dirty="0" smtClean="0"/>
              <a:t>Being able to make payments or transfer funds across different MMO.</a:t>
            </a:r>
          </a:p>
          <a:p>
            <a:pPr marL="342900" indent="-342900">
              <a:buFont typeface="Wingdings" pitchFamily="2" charset="2"/>
              <a:buChar char="§"/>
            </a:pPr>
            <a:endParaRPr lang="en-US" sz="2400" dirty="0" smtClean="0"/>
          </a:p>
          <a:p>
            <a:endParaRPr lang="en-US" dirty="0"/>
          </a:p>
        </p:txBody>
      </p:sp>
    </p:spTree>
    <p:extLst>
      <p:ext uri="{BB962C8B-B14F-4D97-AF65-F5344CB8AC3E}">
        <p14:creationId xmlns:p14="http://schemas.microsoft.com/office/powerpoint/2010/main" val="3984541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623504" cy="654032"/>
          </a:xfrm>
        </p:spPr>
        <p:txBody>
          <a:bodyPr>
            <a:noAutofit/>
          </a:bodyPr>
          <a:lstStyle/>
          <a:p>
            <a:r>
              <a:rPr lang="en-US" sz="2400" b="1" dirty="0" smtClean="0">
                <a:solidFill>
                  <a:schemeClr val="bg1"/>
                </a:solidFill>
              </a:rPr>
              <a:t>TELCOS REGULATION</a:t>
            </a:r>
            <a:endParaRPr lang="en-US" sz="2400" dirty="0"/>
          </a:p>
        </p:txBody>
      </p:sp>
      <p:sp>
        <p:nvSpPr>
          <p:cNvPr id="3" name="Content Placeholder 2"/>
          <p:cNvSpPr>
            <a:spLocks noGrp="1"/>
          </p:cNvSpPr>
          <p:nvPr>
            <p:ph idx="1"/>
          </p:nvPr>
        </p:nvSpPr>
        <p:spPr>
          <a:xfrm>
            <a:off x="274638" y="1243358"/>
            <a:ext cx="8396287" cy="5386041"/>
          </a:xfrm>
        </p:spPr>
        <p:txBody>
          <a:bodyPr>
            <a:normAutofit/>
          </a:bodyPr>
          <a:lstStyle/>
          <a:p>
            <a:pPr marL="342900" lvl="0" indent="-342900">
              <a:buFont typeface="Wingdings" pitchFamily="2" charset="2"/>
              <a:buChar char="§"/>
            </a:pPr>
            <a:r>
              <a:rPr lang="en-US" sz="2400" dirty="0" smtClean="0"/>
              <a:t>The Regulatory Framework (2009) for Mobile Money provides for 3 models – Bank-Led, Non Bank-Led and Bank Focused </a:t>
            </a:r>
            <a:r>
              <a:rPr lang="en-US" sz="2400" dirty="0" smtClean="0"/>
              <a:t>(</a:t>
            </a:r>
            <a:r>
              <a:rPr lang="en-US" sz="2400" dirty="0" smtClean="0">
                <a:solidFill>
                  <a:prstClr val="black"/>
                </a:solidFill>
              </a:rPr>
              <a:t>Framework reviewed to collapse the 3 models to 2 – Bank led and Non Bank led)</a:t>
            </a:r>
          </a:p>
          <a:p>
            <a:pPr marL="342900" indent="-342900">
              <a:buFont typeface="Wingdings" pitchFamily="2" charset="2"/>
              <a:buChar char="§"/>
            </a:pPr>
            <a:endParaRPr lang="en-US" sz="2400" dirty="0" smtClean="0"/>
          </a:p>
          <a:p>
            <a:pPr marL="342900" indent="-342900">
              <a:buFont typeface="Wingdings" pitchFamily="2" charset="2"/>
              <a:buChar char="§"/>
            </a:pPr>
            <a:r>
              <a:rPr lang="en-US" sz="2400" dirty="0" smtClean="0"/>
              <a:t>Telcos excluded from leading any of the models for fears in the area of regulation, prudential supervision, monetary policy and above all, the complexity of the Nigerian economy</a:t>
            </a:r>
          </a:p>
          <a:p>
            <a:r>
              <a:rPr lang="en-US" sz="2400" dirty="0" smtClean="0"/>
              <a:t>  </a:t>
            </a:r>
            <a:endParaRPr lang="en-US" sz="2400" dirty="0" smtClean="0"/>
          </a:p>
          <a:p>
            <a:endParaRPr lang="en-US" dirty="0"/>
          </a:p>
        </p:txBody>
      </p:sp>
    </p:spTree>
    <p:extLst>
      <p:ext uri="{BB962C8B-B14F-4D97-AF65-F5344CB8AC3E}">
        <p14:creationId xmlns:p14="http://schemas.microsoft.com/office/powerpoint/2010/main" val="1481125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623504" cy="654032"/>
          </a:xfrm>
        </p:spPr>
        <p:txBody>
          <a:bodyPr>
            <a:noAutofit/>
          </a:bodyPr>
          <a:lstStyle/>
          <a:p>
            <a:r>
              <a:rPr lang="en-US" sz="2400" b="1" dirty="0" smtClean="0">
                <a:solidFill>
                  <a:schemeClr val="bg1"/>
                </a:solidFill>
              </a:rPr>
              <a:t>TELCOS REGULATION </a:t>
            </a:r>
            <a:endParaRPr lang="en-US" sz="2400" dirty="0"/>
          </a:p>
        </p:txBody>
      </p:sp>
      <p:sp>
        <p:nvSpPr>
          <p:cNvPr id="3" name="Content Placeholder 2"/>
          <p:cNvSpPr>
            <a:spLocks noGrp="1"/>
          </p:cNvSpPr>
          <p:nvPr>
            <p:ph idx="1"/>
          </p:nvPr>
        </p:nvSpPr>
        <p:spPr>
          <a:xfrm>
            <a:off x="274638" y="1243358"/>
            <a:ext cx="8396287" cy="5386041"/>
          </a:xfrm>
        </p:spPr>
        <p:txBody>
          <a:bodyPr>
            <a:normAutofit fontScale="85000" lnSpcReduction="10000"/>
          </a:bodyPr>
          <a:lstStyle/>
          <a:p>
            <a:r>
              <a:rPr lang="en-US" sz="2800" dirty="0" smtClean="0"/>
              <a:t>However, they were assigned the following roles:</a:t>
            </a:r>
          </a:p>
          <a:p>
            <a:pPr marL="457200" indent="-457200">
              <a:buFont typeface="Wingdings" pitchFamily="2" charset="2"/>
              <a:buChar char="§"/>
            </a:pPr>
            <a:endParaRPr lang="en-US" sz="2800" dirty="0" smtClean="0"/>
          </a:p>
          <a:p>
            <a:pPr marL="727200" lvl="1" indent="-457200">
              <a:buFont typeface="Wingdings" pitchFamily="2" charset="2"/>
              <a:buChar char="§"/>
            </a:pPr>
            <a:r>
              <a:rPr lang="en-US" sz="2800" dirty="0" smtClean="0"/>
              <a:t>Provision of </a:t>
            </a:r>
            <a:r>
              <a:rPr lang="en-US" sz="2800" dirty="0"/>
              <a:t>telecommunication network infrastructure </a:t>
            </a:r>
          </a:p>
          <a:p>
            <a:pPr marL="457200" indent="-457200">
              <a:buFont typeface="Wingdings" pitchFamily="2" charset="2"/>
              <a:buChar char="§"/>
            </a:pPr>
            <a:endParaRPr lang="en-US" sz="2800" dirty="0"/>
          </a:p>
          <a:p>
            <a:pPr marL="727200" lvl="1" indent="-457200">
              <a:buFont typeface="Wingdings" pitchFamily="2" charset="2"/>
              <a:buChar char="§"/>
            </a:pPr>
            <a:r>
              <a:rPr lang="en-US" sz="2800" dirty="0" smtClean="0"/>
              <a:t>Ensure </a:t>
            </a:r>
            <a:r>
              <a:rPr lang="en-US" sz="2800" dirty="0"/>
              <a:t>that a secure communication path </a:t>
            </a:r>
            <a:r>
              <a:rPr lang="en-US" sz="2800" dirty="0" smtClean="0"/>
              <a:t>is </a:t>
            </a:r>
            <a:r>
              <a:rPr lang="en-US" sz="2800" dirty="0"/>
              <a:t>implemented</a:t>
            </a:r>
          </a:p>
          <a:p>
            <a:pPr marL="457200" indent="-457200">
              <a:buFont typeface="Wingdings" pitchFamily="2" charset="2"/>
              <a:buChar char="§"/>
            </a:pPr>
            <a:endParaRPr lang="en-US" sz="2800" dirty="0"/>
          </a:p>
          <a:p>
            <a:pPr marL="727200" lvl="1" indent="-457200">
              <a:buFont typeface="Wingdings" pitchFamily="2" charset="2"/>
              <a:buChar char="§"/>
            </a:pPr>
            <a:r>
              <a:rPr lang="en-US" sz="2800" dirty="0" smtClean="0"/>
              <a:t>Make </a:t>
            </a:r>
            <a:r>
              <a:rPr lang="en-US" sz="2800" dirty="0"/>
              <a:t>available, its network </a:t>
            </a:r>
            <a:r>
              <a:rPr lang="en-US" sz="2800" dirty="0" smtClean="0"/>
              <a:t>based </a:t>
            </a:r>
            <a:r>
              <a:rPr lang="en-US" sz="2800" dirty="0"/>
              <a:t>on criteria which are transparent and generally applicable to all </a:t>
            </a:r>
            <a:r>
              <a:rPr lang="en-US" sz="2800" dirty="0" smtClean="0"/>
              <a:t>MMOs </a:t>
            </a:r>
            <a:r>
              <a:rPr lang="en-US" sz="2800" dirty="0"/>
              <a:t>without discriminatory </a:t>
            </a:r>
            <a:r>
              <a:rPr lang="en-US" sz="2800" dirty="0" smtClean="0"/>
              <a:t>practices</a:t>
            </a:r>
            <a:endParaRPr lang="en-US" sz="2800" dirty="0"/>
          </a:p>
          <a:p>
            <a:pPr marL="457200" indent="-457200">
              <a:buFont typeface="Wingdings" pitchFamily="2" charset="2"/>
              <a:buChar char="Ø"/>
            </a:pPr>
            <a:endParaRPr lang="en-US" sz="2800" dirty="0"/>
          </a:p>
          <a:p>
            <a:pPr marL="457200" indent="-457200">
              <a:buFont typeface="Wingdings" pitchFamily="2" charset="2"/>
              <a:buChar char="Ø"/>
            </a:pPr>
            <a:endParaRPr lang="en-US" sz="2800" dirty="0"/>
          </a:p>
          <a:p>
            <a:pPr marL="457200" indent="-457200">
              <a:buFont typeface="Wingdings" pitchFamily="2" charset="2"/>
              <a:buChar char="Ø"/>
            </a:pPr>
            <a:endParaRPr lang="en-US" sz="2800" dirty="0"/>
          </a:p>
          <a:p>
            <a:r>
              <a:rPr lang="en-US" sz="2800" dirty="0" smtClean="0"/>
              <a:t>      </a:t>
            </a:r>
          </a:p>
          <a:p>
            <a:endParaRPr lang="en-US" dirty="0"/>
          </a:p>
        </p:txBody>
      </p:sp>
    </p:spTree>
    <p:extLst>
      <p:ext uri="{BB962C8B-B14F-4D97-AF65-F5344CB8AC3E}">
        <p14:creationId xmlns:p14="http://schemas.microsoft.com/office/powerpoint/2010/main" val="390428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623504" cy="654032"/>
          </a:xfrm>
        </p:spPr>
        <p:txBody>
          <a:bodyPr>
            <a:noAutofit/>
          </a:bodyPr>
          <a:lstStyle/>
          <a:p>
            <a:r>
              <a:rPr lang="en-US" sz="2400" b="1" dirty="0" smtClean="0">
                <a:solidFill>
                  <a:schemeClr val="bg1"/>
                </a:solidFill>
              </a:rPr>
              <a:t>TELCOS REGULATION</a:t>
            </a:r>
            <a:endParaRPr lang="en-US" sz="2400" dirty="0"/>
          </a:p>
        </p:txBody>
      </p:sp>
      <p:sp>
        <p:nvSpPr>
          <p:cNvPr id="3" name="Content Placeholder 2"/>
          <p:cNvSpPr>
            <a:spLocks noGrp="1"/>
          </p:cNvSpPr>
          <p:nvPr>
            <p:ph idx="1"/>
          </p:nvPr>
        </p:nvSpPr>
        <p:spPr>
          <a:xfrm>
            <a:off x="274638" y="1243358"/>
            <a:ext cx="8396287" cy="5386041"/>
          </a:xfrm>
        </p:spPr>
        <p:txBody>
          <a:bodyPr>
            <a:normAutofit fontScale="92500" lnSpcReduction="10000"/>
          </a:bodyPr>
          <a:lstStyle/>
          <a:p>
            <a:pPr marL="727200" lvl="1" indent="-457200">
              <a:buFont typeface="Wingdings" pitchFamily="2" charset="2"/>
              <a:buChar char="§"/>
            </a:pPr>
            <a:r>
              <a:rPr lang="en-US" dirty="0" smtClean="0"/>
              <a:t>Ensure </a:t>
            </a:r>
            <a:r>
              <a:rPr lang="en-US" dirty="0"/>
              <a:t>that its subscribers are free to use any mobile payments system of their choice</a:t>
            </a:r>
          </a:p>
          <a:p>
            <a:pPr marL="457200" indent="-457200">
              <a:buFont typeface="Wingdings" pitchFamily="2" charset="2"/>
              <a:buChar char="§"/>
            </a:pPr>
            <a:endParaRPr lang="en-US" dirty="0"/>
          </a:p>
          <a:p>
            <a:pPr marL="727200" lvl="1" indent="-457200">
              <a:buFont typeface="Wingdings" pitchFamily="2" charset="2"/>
              <a:buChar char="§"/>
            </a:pPr>
            <a:r>
              <a:rPr lang="en-US" dirty="0" smtClean="0"/>
              <a:t>Not </a:t>
            </a:r>
            <a:r>
              <a:rPr lang="en-US" dirty="0"/>
              <a:t>receive deposit from the public except in the respect of prepaid air time billing of their subscribers </a:t>
            </a:r>
          </a:p>
          <a:p>
            <a:pPr marL="457200" indent="-457200">
              <a:buFont typeface="Wingdings" pitchFamily="2" charset="2"/>
              <a:buChar char="§"/>
            </a:pPr>
            <a:endParaRPr lang="en-US" dirty="0"/>
          </a:p>
          <a:p>
            <a:pPr marL="727200" lvl="1" indent="-457200">
              <a:buFont typeface="Wingdings" pitchFamily="2" charset="2"/>
              <a:buChar char="§"/>
            </a:pPr>
            <a:r>
              <a:rPr lang="en-US" dirty="0" smtClean="0"/>
              <a:t>Not </a:t>
            </a:r>
            <a:r>
              <a:rPr lang="en-US" dirty="0"/>
              <a:t>allow the use of the prepaid airtime value loaded by their subscribers for the purpose of payment or transfer of monetary value.</a:t>
            </a:r>
          </a:p>
          <a:p>
            <a:pPr marL="457200" indent="-457200">
              <a:buFont typeface="Wingdings" pitchFamily="2" charset="2"/>
              <a:buChar char="Ø"/>
            </a:pPr>
            <a:endParaRPr lang="en-US" sz="2800" dirty="0"/>
          </a:p>
          <a:p>
            <a:pPr marL="457200" indent="-457200">
              <a:buFont typeface="Wingdings" pitchFamily="2" charset="2"/>
              <a:buChar char="Ø"/>
            </a:pPr>
            <a:endParaRPr lang="en-US" sz="2800" dirty="0"/>
          </a:p>
          <a:p>
            <a:pPr marL="457200" indent="-457200">
              <a:buFont typeface="Wingdings" pitchFamily="2" charset="2"/>
              <a:buChar char="Ø"/>
            </a:pPr>
            <a:endParaRPr lang="en-US" sz="2800" dirty="0"/>
          </a:p>
          <a:p>
            <a:r>
              <a:rPr lang="en-US" sz="2800" dirty="0" smtClean="0"/>
              <a:t>      </a:t>
            </a:r>
          </a:p>
          <a:p>
            <a:endParaRPr lang="en-US" dirty="0"/>
          </a:p>
        </p:txBody>
      </p:sp>
    </p:spTree>
    <p:extLst>
      <p:ext uri="{BB962C8B-B14F-4D97-AF65-F5344CB8AC3E}">
        <p14:creationId xmlns:p14="http://schemas.microsoft.com/office/powerpoint/2010/main" val="3777530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623504" cy="482078"/>
          </a:xfrm>
        </p:spPr>
        <p:txBody>
          <a:bodyPr>
            <a:normAutofit/>
          </a:bodyPr>
          <a:lstStyle/>
          <a:p>
            <a:r>
              <a:rPr lang="en-US" sz="2400" b="1" dirty="0" smtClean="0">
                <a:solidFill>
                  <a:schemeClr val="bg1"/>
                </a:solidFill>
              </a:rPr>
              <a:t>REASONS FOR TELCO EXCLUSION</a:t>
            </a:r>
            <a:endParaRPr lang="en-US" sz="2400" b="1" dirty="0">
              <a:solidFill>
                <a:schemeClr val="bg1"/>
              </a:solidFill>
            </a:endParaRPr>
          </a:p>
        </p:txBody>
      </p:sp>
      <p:sp>
        <p:nvSpPr>
          <p:cNvPr id="3" name="Content Placeholder 2"/>
          <p:cNvSpPr>
            <a:spLocks noGrp="1"/>
          </p:cNvSpPr>
          <p:nvPr>
            <p:ph idx="1"/>
          </p:nvPr>
        </p:nvSpPr>
        <p:spPr>
          <a:xfrm>
            <a:off x="274638" y="1243358"/>
            <a:ext cx="8716962" cy="5462242"/>
          </a:xfrm>
        </p:spPr>
        <p:txBody>
          <a:bodyPr>
            <a:noAutofit/>
          </a:bodyPr>
          <a:lstStyle/>
          <a:p>
            <a:pPr lvl="0"/>
            <a:r>
              <a:rPr lang="en-US" sz="2400" b="1" dirty="0" smtClean="0"/>
              <a:t>Anti- </a:t>
            </a:r>
            <a:r>
              <a:rPr lang="en-US" sz="2400" b="1" dirty="0"/>
              <a:t>competition- </a:t>
            </a:r>
            <a:r>
              <a:rPr lang="en-US" sz="2400" dirty="0"/>
              <a:t>It was perceived that the Telcos may have undue advantage in ruling out any form of competition against its own product through either blocking out the other players in the industry or overpricing its network access so as to give its own product undue commercial advantage.</a:t>
            </a:r>
          </a:p>
          <a:p>
            <a:r>
              <a:rPr lang="en-US" sz="2400" b="1" dirty="0"/>
              <a:t> </a:t>
            </a:r>
            <a:endParaRPr lang="en-US" sz="2400" dirty="0"/>
          </a:p>
          <a:p>
            <a:pPr lvl="0"/>
            <a:r>
              <a:rPr lang="en-US" sz="2400" b="1" dirty="0"/>
              <a:t>Mobile Payments Traffic Prioritization-</a:t>
            </a:r>
            <a:r>
              <a:rPr lang="en-US" sz="2400" dirty="0"/>
              <a:t> It was identified that the ability for a Telco to prioritize its own mobile payments system traffic over other equally sensitive payment traffic from other providers would limit confidence in the new Mobile Payments initiative as all payments traffic should be available real time</a:t>
            </a:r>
            <a:r>
              <a:rPr lang="en-US" sz="2400" dirty="0" smtClean="0"/>
              <a:t>.</a:t>
            </a:r>
            <a:endParaRPr lang="en-US" sz="2400" dirty="0"/>
          </a:p>
        </p:txBody>
      </p:sp>
    </p:spTree>
    <p:extLst>
      <p:ext uri="{BB962C8B-B14F-4D97-AF65-F5344CB8AC3E}">
        <p14:creationId xmlns:p14="http://schemas.microsoft.com/office/powerpoint/2010/main" val="2111987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623504" cy="482078"/>
          </a:xfrm>
        </p:spPr>
        <p:txBody>
          <a:bodyPr>
            <a:normAutofit/>
          </a:bodyPr>
          <a:lstStyle/>
          <a:p>
            <a:r>
              <a:rPr lang="en-US" sz="2400" b="1" dirty="0" smtClean="0">
                <a:solidFill>
                  <a:schemeClr val="bg1"/>
                </a:solidFill>
              </a:rPr>
              <a:t>REASONS FOR TELCO EXCLUSION</a:t>
            </a:r>
            <a:endParaRPr lang="en-US" sz="2400" b="1" dirty="0">
              <a:solidFill>
                <a:schemeClr val="bg1"/>
              </a:solidFill>
            </a:endParaRPr>
          </a:p>
        </p:txBody>
      </p:sp>
      <p:sp>
        <p:nvSpPr>
          <p:cNvPr id="3" name="Content Placeholder 2"/>
          <p:cNvSpPr>
            <a:spLocks noGrp="1"/>
          </p:cNvSpPr>
          <p:nvPr>
            <p:ph idx="1"/>
          </p:nvPr>
        </p:nvSpPr>
        <p:spPr>
          <a:xfrm>
            <a:off x="274638" y="1243358"/>
            <a:ext cx="8716962" cy="5462242"/>
          </a:xfrm>
        </p:spPr>
        <p:txBody>
          <a:bodyPr>
            <a:normAutofit/>
          </a:bodyPr>
          <a:lstStyle/>
          <a:p>
            <a:pPr algn="just"/>
            <a:r>
              <a:rPr lang="en-US" sz="2400" dirty="0" smtClean="0"/>
              <a:t> </a:t>
            </a:r>
            <a:r>
              <a:rPr lang="en-US" sz="2400" b="1" dirty="0" smtClean="0"/>
              <a:t>Systemic </a:t>
            </a:r>
            <a:r>
              <a:rPr lang="en-US" sz="2400" b="1" dirty="0"/>
              <a:t>Risk Reduction-</a:t>
            </a:r>
            <a:r>
              <a:rPr lang="en-US" sz="2400" dirty="0"/>
              <a:t> It was identified that the expected volume of Mobile Payments transactions in a large market as Nigeria had the potential to introduce systemic risk to the entire payments System and as such the Bank-centric models (</a:t>
            </a:r>
            <a:r>
              <a:rPr lang="en-US" sz="2400" b="1" dirty="0"/>
              <a:t>with stringent controls</a:t>
            </a:r>
            <a:r>
              <a:rPr lang="en-US" sz="2400" dirty="0"/>
              <a:t>) are encouraged over and above the Telco led which the CBN has little or no control over</a:t>
            </a:r>
          </a:p>
          <a:p>
            <a:pPr algn="just"/>
            <a:r>
              <a:rPr lang="en-US" sz="2400" b="1" dirty="0"/>
              <a:t> </a:t>
            </a:r>
            <a:endParaRPr lang="en-US" sz="2400" dirty="0"/>
          </a:p>
          <a:p>
            <a:pPr lvl="0" algn="just"/>
            <a:r>
              <a:rPr lang="en-US" sz="2400" b="1" dirty="0"/>
              <a:t>Reconciliation issues- </a:t>
            </a:r>
            <a:r>
              <a:rPr lang="en-US" sz="2400" dirty="0"/>
              <a:t>Reconciliation is the critical and final aspect of payments and settlements systems; the regulatory framework ensures that this problem is handled only by the traditional organizations , i.e. the Banks that have the wherewithal and experience in these areas</a:t>
            </a:r>
          </a:p>
          <a:p>
            <a:pPr algn="just"/>
            <a:r>
              <a:rPr lang="en-US" sz="2800" b="1" dirty="0"/>
              <a:t> </a:t>
            </a:r>
            <a:endParaRPr lang="en-US" sz="2800" dirty="0" smtClean="0">
              <a:latin typeface="Arial Narrow" pitchFamily="34" charset="0"/>
            </a:endParaRPr>
          </a:p>
          <a:p>
            <a:pPr marL="457200" indent="-457200" algn="just">
              <a:buFont typeface="Arial" pitchFamily="34" charset="0"/>
              <a:buChar char="•"/>
            </a:pPr>
            <a:endParaRPr lang="en-US" sz="3200" dirty="0" smtClean="0">
              <a:latin typeface="+mn-lt"/>
            </a:endParaRPr>
          </a:p>
        </p:txBody>
      </p:sp>
    </p:spTree>
    <p:extLst>
      <p:ext uri="{BB962C8B-B14F-4D97-AF65-F5344CB8AC3E}">
        <p14:creationId xmlns:p14="http://schemas.microsoft.com/office/powerpoint/2010/main" val="3931980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solidFill>
                  <a:schemeClr val="bg1"/>
                </a:solidFill>
              </a:rPr>
              <a:t>CHALLENGES OF MOBILE MONEY IN NIGERIA</a:t>
            </a:r>
            <a:endParaRPr lang="en-US" sz="2400" dirty="0"/>
          </a:p>
        </p:txBody>
      </p:sp>
      <p:sp>
        <p:nvSpPr>
          <p:cNvPr id="3" name="Content Placeholder 2"/>
          <p:cNvSpPr>
            <a:spLocks noGrp="1"/>
          </p:cNvSpPr>
          <p:nvPr>
            <p:ph idx="1"/>
          </p:nvPr>
        </p:nvSpPr>
        <p:spPr>
          <a:xfrm>
            <a:off x="274638" y="1243358"/>
            <a:ext cx="8640762" cy="5538441"/>
          </a:xfrm>
        </p:spPr>
        <p:txBody>
          <a:bodyPr>
            <a:normAutofit/>
          </a:bodyPr>
          <a:lstStyle/>
          <a:p>
            <a:r>
              <a:rPr lang="en-US" sz="2400" dirty="0"/>
              <a:t>As promising and exciting as the mobile money operations is, the rapid deployment and rollout of the system has been inhibited by a number of challenges. These challenges include the following:</a:t>
            </a:r>
          </a:p>
          <a:p>
            <a:pPr marL="342900" indent="-342900">
              <a:buFont typeface="Arial" pitchFamily="34" charset="0"/>
              <a:buChar char="•"/>
            </a:pPr>
            <a:r>
              <a:rPr lang="en-US" sz="2400" dirty="0" smtClean="0"/>
              <a:t> Inadequate </a:t>
            </a:r>
            <a:r>
              <a:rPr lang="en-US" sz="2400" dirty="0"/>
              <a:t>capital outlay on the part of the MMOs</a:t>
            </a:r>
          </a:p>
          <a:p>
            <a:pPr marL="342900" indent="-342900">
              <a:buFont typeface="Arial" pitchFamily="34" charset="0"/>
              <a:buChar char="•"/>
            </a:pPr>
            <a:endParaRPr lang="en-US" sz="2400" dirty="0"/>
          </a:p>
          <a:p>
            <a:pPr marL="342900" indent="-342900">
              <a:buFont typeface="Arial" pitchFamily="34" charset="0"/>
              <a:buChar char="•"/>
            </a:pPr>
            <a:r>
              <a:rPr lang="en-US" sz="2400" dirty="0"/>
              <a:t>Basic infrastructural challenges – power, telecommunications network etc. </a:t>
            </a:r>
          </a:p>
          <a:p>
            <a:pPr marL="342900" indent="-342900">
              <a:buFont typeface="Arial" pitchFamily="34" charset="0"/>
              <a:buChar char="•"/>
            </a:pPr>
            <a:endParaRPr lang="en-US" sz="2400" dirty="0"/>
          </a:p>
          <a:p>
            <a:pPr marL="342900" indent="-342900">
              <a:buFont typeface="Arial" pitchFamily="34" charset="0"/>
              <a:buChar char="•"/>
            </a:pPr>
            <a:r>
              <a:rPr lang="en-US" sz="2400" dirty="0"/>
              <a:t>Lack of awareness/customer education which has slowed down the  adoption rate</a:t>
            </a:r>
          </a:p>
          <a:p>
            <a:endParaRPr lang="en-US" sz="6000" dirty="0"/>
          </a:p>
          <a:p>
            <a:endParaRPr lang="en-US" dirty="0"/>
          </a:p>
        </p:txBody>
      </p:sp>
    </p:spTree>
    <p:extLst>
      <p:ext uri="{BB962C8B-B14F-4D97-AF65-F5344CB8AC3E}">
        <p14:creationId xmlns:p14="http://schemas.microsoft.com/office/powerpoint/2010/main" val="180783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72" y="76200"/>
            <a:ext cx="7660927" cy="457200"/>
          </a:xfrm>
        </p:spPr>
        <p:txBody>
          <a:bodyPr>
            <a:noAutofit/>
          </a:bodyPr>
          <a:lstStyle/>
          <a:p>
            <a:r>
              <a:rPr lang="en-US" sz="2400" b="1" dirty="0" smtClean="0">
                <a:solidFill>
                  <a:schemeClr val="bg1"/>
                </a:solidFill>
              </a:rPr>
              <a:t>PRESENTATION OUTLINE</a:t>
            </a:r>
            <a:endParaRPr lang="en-US" sz="2400" b="1" dirty="0">
              <a:solidFill>
                <a:schemeClr val="bg1"/>
              </a:solidFill>
            </a:endParaRPr>
          </a:p>
        </p:txBody>
      </p:sp>
      <p:sp>
        <p:nvSpPr>
          <p:cNvPr id="3" name="Content Placeholder 2"/>
          <p:cNvSpPr>
            <a:spLocks noGrp="1"/>
          </p:cNvSpPr>
          <p:nvPr>
            <p:ph idx="1"/>
          </p:nvPr>
        </p:nvSpPr>
        <p:spPr>
          <a:xfrm>
            <a:off x="274638" y="1371600"/>
            <a:ext cx="8396287" cy="5333999"/>
          </a:xfrm>
        </p:spPr>
        <p:txBody>
          <a:bodyPr>
            <a:normAutofit fontScale="85000" lnSpcReduction="20000"/>
          </a:bodyPr>
          <a:lstStyle/>
          <a:p>
            <a:pPr marL="365760" indent="-571500">
              <a:buFont typeface="Wingdings" pitchFamily="2" charset="2"/>
              <a:buChar char="§"/>
            </a:pPr>
            <a:r>
              <a:rPr lang="en-US" dirty="0" smtClean="0"/>
              <a:t>Introduction</a:t>
            </a:r>
          </a:p>
          <a:p>
            <a:pPr marL="365760" indent="-571500">
              <a:buFont typeface="Wingdings" pitchFamily="2" charset="2"/>
              <a:buChar char="§"/>
            </a:pPr>
            <a:endParaRPr lang="en-US" dirty="0" smtClean="0"/>
          </a:p>
          <a:p>
            <a:pPr marL="365760" indent="-571500">
              <a:buFont typeface="Wingdings" pitchFamily="2" charset="2"/>
              <a:buChar char="§"/>
            </a:pPr>
            <a:r>
              <a:rPr lang="en-US" dirty="0" smtClean="0"/>
              <a:t>The Mobile Money Framework</a:t>
            </a:r>
          </a:p>
          <a:p>
            <a:pPr marL="365760" indent="-571500">
              <a:buFont typeface="Wingdings" pitchFamily="2" charset="2"/>
              <a:buChar char="§"/>
            </a:pPr>
            <a:endParaRPr lang="en-US" dirty="0"/>
          </a:p>
          <a:p>
            <a:pPr marL="365760" indent="-571500">
              <a:buFont typeface="Wingdings" pitchFamily="2" charset="2"/>
              <a:buChar char="§"/>
            </a:pPr>
            <a:r>
              <a:rPr lang="en-US" dirty="0" smtClean="0"/>
              <a:t>Achievements of The Mobile Money Scheme </a:t>
            </a:r>
          </a:p>
          <a:p>
            <a:pPr marL="365760" indent="-571500">
              <a:buFont typeface="Wingdings" pitchFamily="2" charset="2"/>
              <a:buChar char="§"/>
            </a:pPr>
            <a:endParaRPr lang="en-US" dirty="0"/>
          </a:p>
          <a:p>
            <a:pPr marL="365760" indent="-571500">
              <a:buFont typeface="Wingdings" pitchFamily="2" charset="2"/>
              <a:buChar char="§"/>
            </a:pPr>
            <a:r>
              <a:rPr lang="en-US" dirty="0" smtClean="0"/>
              <a:t>Strategy For Growth</a:t>
            </a:r>
            <a:endParaRPr lang="en-US" dirty="0"/>
          </a:p>
          <a:p>
            <a:pPr marL="457200" indent="-457200">
              <a:buFont typeface="Wingdings" pitchFamily="2" charset="2"/>
              <a:buChar char="§"/>
            </a:pPr>
            <a:endParaRPr lang="en-US" dirty="0"/>
          </a:p>
          <a:p>
            <a:pPr marL="365760" indent="-571500">
              <a:buFont typeface="Wingdings" pitchFamily="2" charset="2"/>
              <a:buChar char="§"/>
            </a:pPr>
            <a:r>
              <a:rPr lang="en-US" dirty="0" smtClean="0"/>
              <a:t>Telco Regulation</a:t>
            </a:r>
          </a:p>
          <a:p>
            <a:pPr marL="365760" indent="-571500">
              <a:buFont typeface="Wingdings" pitchFamily="2" charset="2"/>
              <a:buChar char="§"/>
            </a:pPr>
            <a:endParaRPr lang="en-US" dirty="0" smtClean="0"/>
          </a:p>
          <a:p>
            <a:pPr marL="365760" indent="-571500">
              <a:buFont typeface="Wingdings" pitchFamily="2" charset="2"/>
              <a:buChar char="§"/>
            </a:pPr>
            <a:r>
              <a:rPr lang="en-US" dirty="0" smtClean="0"/>
              <a:t>Challenges facing Mobile Payments Operators</a:t>
            </a:r>
          </a:p>
          <a:p>
            <a:pPr marL="457200" indent="-457200">
              <a:buFont typeface="Wingdings" pitchFamily="2" charset="2"/>
              <a:buChar char="§"/>
            </a:pPr>
            <a:endParaRPr lang="en-US" dirty="0"/>
          </a:p>
          <a:p>
            <a:pPr marL="365760" indent="-571500">
              <a:buFont typeface="Wingdings" pitchFamily="2" charset="2"/>
              <a:buChar char="§"/>
            </a:pPr>
            <a:r>
              <a:rPr lang="en-US" dirty="0" smtClean="0"/>
              <a:t>Way Forward</a:t>
            </a:r>
          </a:p>
          <a:p>
            <a:pPr marL="457200" indent="-457200">
              <a:buFont typeface="Wingdings" pitchFamily="2" charset="2"/>
              <a:buChar char="§"/>
            </a:pPr>
            <a:endParaRPr lang="en-US" dirty="0" smtClean="0"/>
          </a:p>
          <a:p>
            <a:pPr marL="365760" indent="-571500">
              <a:buFont typeface="Wingdings" pitchFamily="2" charset="2"/>
              <a:buChar char="§"/>
            </a:pPr>
            <a:r>
              <a:rPr lang="en-US" dirty="0" smtClean="0"/>
              <a:t>Conclusion</a:t>
            </a:r>
          </a:p>
        </p:txBody>
      </p:sp>
    </p:spTree>
    <p:extLst>
      <p:ext uri="{BB962C8B-B14F-4D97-AF65-F5344CB8AC3E}">
        <p14:creationId xmlns:p14="http://schemas.microsoft.com/office/powerpoint/2010/main" val="154627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solidFill>
                  <a:schemeClr val="bg1"/>
                </a:solidFill>
              </a:rPr>
              <a:t>CHALLENGES OF MOBILE MONEY IN NIGERIA</a:t>
            </a:r>
            <a:endParaRPr lang="en-US" sz="2400" dirty="0"/>
          </a:p>
        </p:txBody>
      </p:sp>
      <p:sp>
        <p:nvSpPr>
          <p:cNvPr id="3" name="Content Placeholder 2"/>
          <p:cNvSpPr>
            <a:spLocks noGrp="1"/>
          </p:cNvSpPr>
          <p:nvPr>
            <p:ph idx="1"/>
          </p:nvPr>
        </p:nvSpPr>
        <p:spPr>
          <a:xfrm>
            <a:off x="274638" y="1243358"/>
            <a:ext cx="8640762" cy="5538441"/>
          </a:xfrm>
        </p:spPr>
        <p:txBody>
          <a:bodyPr>
            <a:normAutofit/>
          </a:bodyPr>
          <a:lstStyle/>
          <a:p>
            <a:pPr marL="342900" indent="-342900" algn="just">
              <a:buFont typeface="Arial" pitchFamily="34" charset="0"/>
              <a:buChar char="•"/>
            </a:pPr>
            <a:r>
              <a:rPr lang="en-US" sz="2400" dirty="0"/>
              <a:t>Lack of </a:t>
            </a:r>
            <a:r>
              <a:rPr lang="en-US" sz="2400" dirty="0" smtClean="0"/>
              <a:t>wide-spread </a:t>
            </a:r>
            <a:r>
              <a:rPr lang="en-US" sz="2400" dirty="0"/>
              <a:t>agent network. Apart from being concentrated at the urban areas at the moment, they are grossly inadequate thus inhibiting financial inclusion.</a:t>
            </a:r>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a:t>Interoperability and inter connectivity yet to be fully achieved among all networks</a:t>
            </a:r>
          </a:p>
          <a:p>
            <a:endParaRPr lang="en-US" sz="6000" dirty="0"/>
          </a:p>
          <a:p>
            <a:endParaRPr lang="en-US" dirty="0"/>
          </a:p>
        </p:txBody>
      </p:sp>
    </p:spTree>
    <p:extLst>
      <p:ext uri="{BB962C8B-B14F-4D97-AF65-F5344CB8AC3E}">
        <p14:creationId xmlns:p14="http://schemas.microsoft.com/office/powerpoint/2010/main" val="501653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bg1"/>
                </a:solidFill>
              </a:rPr>
              <a:t>WAY FORWARD</a:t>
            </a:r>
            <a:endParaRPr lang="en-US" sz="2400" b="1"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success of the mobile money initiative is one of the  catalysts that will galvanize the financial inclusion agenda of the Central Bank of Nigeria.</a:t>
            </a:r>
          </a:p>
          <a:p>
            <a:endParaRPr lang="en-US" dirty="0" smtClean="0"/>
          </a:p>
          <a:p>
            <a:r>
              <a:rPr lang="en-US" dirty="0" smtClean="0"/>
              <a:t>To this end, concerted efforts are geared towards collaborating with some relevant Regulators to make a success of the scheme. Among them are:</a:t>
            </a:r>
          </a:p>
          <a:p>
            <a:endParaRPr lang="en-US" dirty="0" smtClean="0"/>
          </a:p>
          <a:p>
            <a:r>
              <a:rPr lang="en-US" dirty="0" smtClean="0"/>
              <a:t>Nigeria Communications Commission (NCC)</a:t>
            </a:r>
          </a:p>
          <a:p>
            <a:pPr marL="457200" indent="-457200">
              <a:buFont typeface="Arial" pitchFamily="34" charset="0"/>
              <a:buChar char="•"/>
            </a:pPr>
            <a:r>
              <a:rPr lang="en-US" dirty="0"/>
              <a:t>	</a:t>
            </a:r>
            <a:r>
              <a:rPr lang="en-US" dirty="0" smtClean="0"/>
              <a:t>-regulates the telcos</a:t>
            </a:r>
          </a:p>
          <a:p>
            <a:pPr marL="457200" indent="-457200">
              <a:buFont typeface="Arial" pitchFamily="34" charset="0"/>
              <a:buChar char="•"/>
            </a:pPr>
            <a:r>
              <a:rPr lang="en-US" dirty="0"/>
              <a:t>	</a:t>
            </a:r>
            <a:r>
              <a:rPr lang="en-US" dirty="0" smtClean="0"/>
              <a:t>-Joint Technical Committee in place </a:t>
            </a:r>
          </a:p>
          <a:p>
            <a:pPr marL="457200" indent="-457200">
              <a:buFont typeface="Arial" pitchFamily="34" charset="0"/>
              <a:buChar char="•"/>
            </a:pPr>
            <a:r>
              <a:rPr lang="en-US" dirty="0"/>
              <a:t>	</a:t>
            </a:r>
            <a:r>
              <a:rPr lang="en-US" dirty="0" smtClean="0"/>
              <a:t>-joint regulation of the scheme proposed</a:t>
            </a:r>
          </a:p>
        </p:txBody>
      </p:sp>
    </p:spTree>
    <p:extLst>
      <p:ext uri="{BB962C8B-B14F-4D97-AF65-F5344CB8AC3E}">
        <p14:creationId xmlns:p14="http://schemas.microsoft.com/office/powerpoint/2010/main" val="267157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bg1"/>
                </a:solidFill>
              </a:rPr>
              <a:t>WAY FORWARD</a:t>
            </a:r>
            <a:endParaRPr lang="en-US" sz="2400" b="1" dirty="0"/>
          </a:p>
        </p:txBody>
      </p:sp>
      <p:sp>
        <p:nvSpPr>
          <p:cNvPr id="3" name="Content Placeholder 2"/>
          <p:cNvSpPr>
            <a:spLocks noGrp="1"/>
          </p:cNvSpPr>
          <p:nvPr>
            <p:ph idx="1"/>
          </p:nvPr>
        </p:nvSpPr>
        <p:spPr/>
        <p:txBody>
          <a:bodyPr>
            <a:normAutofit/>
          </a:bodyPr>
          <a:lstStyle/>
          <a:p>
            <a:r>
              <a:rPr lang="en-US" sz="2400" dirty="0" smtClean="0"/>
              <a:t>Nigeria Deposit Insurance Corporation (NDIC)</a:t>
            </a:r>
          </a:p>
          <a:p>
            <a:pPr marL="342900" indent="-342900">
              <a:buFont typeface="Arial" pitchFamily="34" charset="0"/>
              <a:buChar char="•"/>
            </a:pPr>
            <a:r>
              <a:rPr lang="en-US" sz="2400" dirty="0"/>
              <a:t>	</a:t>
            </a:r>
            <a:r>
              <a:rPr lang="en-US" sz="2400" dirty="0" smtClean="0"/>
              <a:t>-for safety of subscribers’ funds held in pool 	accounts at the banks</a:t>
            </a:r>
          </a:p>
          <a:p>
            <a:pPr marL="342900" indent="-342900">
              <a:buFont typeface="Arial" pitchFamily="34" charset="0"/>
              <a:buChar char="•"/>
            </a:pPr>
            <a:r>
              <a:rPr lang="en-US" sz="2400" dirty="0"/>
              <a:t>	</a:t>
            </a:r>
            <a:r>
              <a:rPr lang="en-US" sz="2400" dirty="0" smtClean="0"/>
              <a:t>-expected to give confidence to the subscribers</a:t>
            </a:r>
          </a:p>
          <a:p>
            <a:pPr marL="342900" indent="-342900">
              <a:buFont typeface="Arial" pitchFamily="34" charset="0"/>
              <a:buChar char="•"/>
            </a:pPr>
            <a:endParaRPr lang="en-US" sz="2400" dirty="0" smtClean="0"/>
          </a:p>
          <a:p>
            <a:r>
              <a:rPr lang="en-US" sz="2400" dirty="0" smtClean="0"/>
              <a:t>National Identity Management Commission (NIMC)</a:t>
            </a:r>
          </a:p>
          <a:p>
            <a:pPr marL="342900" indent="-342900">
              <a:buFont typeface="Arial" pitchFamily="34" charset="0"/>
              <a:buChar char="•"/>
            </a:pPr>
            <a:r>
              <a:rPr lang="en-US" sz="2400" dirty="0"/>
              <a:t>	</a:t>
            </a:r>
            <a:r>
              <a:rPr lang="en-US" sz="2400" dirty="0" smtClean="0"/>
              <a:t>-possibility of using biometrics for identification and 	verification of customers</a:t>
            </a:r>
          </a:p>
          <a:p>
            <a:pPr marL="342900" indent="-342900">
              <a:buFont typeface="Arial" pitchFamily="34" charset="0"/>
              <a:buChar char="•"/>
            </a:pPr>
            <a:r>
              <a:rPr lang="en-US" sz="2400" dirty="0"/>
              <a:t>	</a:t>
            </a:r>
            <a:r>
              <a:rPr lang="en-US" sz="2400" dirty="0" smtClean="0"/>
              <a:t>-expected to address the issue of identity theft  </a:t>
            </a:r>
            <a:endParaRPr lang="en-US" sz="2400" dirty="0"/>
          </a:p>
        </p:txBody>
      </p:sp>
    </p:spTree>
    <p:extLst>
      <p:ext uri="{BB962C8B-B14F-4D97-AF65-F5344CB8AC3E}">
        <p14:creationId xmlns:p14="http://schemas.microsoft.com/office/powerpoint/2010/main" val="1461835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prstClr val="white"/>
                </a:solidFill>
              </a:rPr>
              <a:t>WAY FORWARD</a:t>
            </a:r>
            <a:endParaRPr lang="en-US" b="1" dirty="0"/>
          </a:p>
        </p:txBody>
      </p:sp>
      <p:sp>
        <p:nvSpPr>
          <p:cNvPr id="3" name="Content Placeholder 2"/>
          <p:cNvSpPr>
            <a:spLocks noGrp="1"/>
          </p:cNvSpPr>
          <p:nvPr>
            <p:ph idx="1"/>
          </p:nvPr>
        </p:nvSpPr>
        <p:spPr>
          <a:xfrm>
            <a:off x="274638" y="1243358"/>
            <a:ext cx="8396287" cy="5386041"/>
          </a:xfrm>
        </p:spPr>
        <p:txBody>
          <a:bodyPr>
            <a:normAutofit/>
          </a:bodyPr>
          <a:lstStyle/>
          <a:p>
            <a:r>
              <a:rPr lang="en-US" sz="2400" dirty="0" smtClean="0"/>
              <a:t>Nigeria Postal Service (NIPOST)</a:t>
            </a:r>
          </a:p>
          <a:p>
            <a:pPr lvl="1"/>
            <a:r>
              <a:rPr lang="en-US" sz="2400" dirty="0" smtClean="0"/>
              <a:t>currently being transformed because of its wide spread and proximity to the rural areas, best suited for agent network</a:t>
            </a:r>
          </a:p>
          <a:p>
            <a:pPr marL="0" lvl="1" indent="0">
              <a:buNone/>
            </a:pPr>
            <a:r>
              <a:rPr lang="en-US" sz="2400" dirty="0" smtClean="0"/>
              <a:t>    expected to drive financial inclusion</a:t>
            </a:r>
          </a:p>
          <a:p>
            <a:endParaRPr lang="en-US" sz="2400" dirty="0" smtClean="0"/>
          </a:p>
          <a:p>
            <a:r>
              <a:rPr lang="en-US" sz="2400" dirty="0" smtClean="0"/>
              <a:t>Nigeria Inter Bank Settlement System (NIBSS)</a:t>
            </a:r>
          </a:p>
          <a:p>
            <a:pPr lvl="1"/>
            <a:r>
              <a:rPr lang="en-US" sz="2400" dirty="0" smtClean="0"/>
              <a:t>CBN spearheading the transformation of NIBSS as a critical enabler, by benchmarking it to SIBS International drives interoperability and inter connectivity</a:t>
            </a:r>
          </a:p>
          <a:p>
            <a:pPr lvl="1"/>
            <a:endParaRPr lang="en-US" sz="2400" dirty="0" smtClean="0"/>
          </a:p>
          <a:p>
            <a:pPr>
              <a:lnSpc>
                <a:spcPct val="80000"/>
              </a:lnSpc>
            </a:pPr>
            <a:r>
              <a:rPr lang="en-GB" sz="2400" dirty="0" smtClean="0"/>
              <a:t>Enhance Financial Innovation and Access (EFInA) is the CBN development </a:t>
            </a:r>
            <a:r>
              <a:rPr lang="en-GB" sz="2400" dirty="0"/>
              <a:t>partner in the payment transformation in Nigeria</a:t>
            </a:r>
            <a:endParaRPr lang="en-US" sz="2400" dirty="0"/>
          </a:p>
          <a:p>
            <a:endParaRPr lang="en-US" sz="2400" dirty="0" smtClean="0"/>
          </a:p>
          <a:p>
            <a:endParaRPr lang="en-US" dirty="0"/>
          </a:p>
        </p:txBody>
      </p:sp>
    </p:spTree>
    <p:extLst>
      <p:ext uri="{BB962C8B-B14F-4D97-AF65-F5344CB8AC3E}">
        <p14:creationId xmlns:p14="http://schemas.microsoft.com/office/powerpoint/2010/main" val="2161466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prstClr val="white"/>
                </a:solidFill>
              </a:rPr>
              <a:t>WAY FORWARD</a:t>
            </a:r>
            <a:endParaRPr lang="en-US" b="1" dirty="0"/>
          </a:p>
        </p:txBody>
      </p:sp>
      <p:sp>
        <p:nvSpPr>
          <p:cNvPr id="3" name="Content Placeholder 2"/>
          <p:cNvSpPr>
            <a:spLocks noGrp="1"/>
          </p:cNvSpPr>
          <p:nvPr>
            <p:ph idx="1"/>
          </p:nvPr>
        </p:nvSpPr>
        <p:spPr/>
        <p:txBody>
          <a:bodyPr>
            <a:normAutofit/>
          </a:bodyPr>
          <a:lstStyle/>
          <a:p>
            <a:r>
              <a:rPr lang="en-US" sz="2400" dirty="0" smtClean="0"/>
              <a:t>Other engagements:</a:t>
            </a:r>
          </a:p>
          <a:p>
            <a:endParaRPr lang="en-US" sz="2400" dirty="0" smtClean="0"/>
          </a:p>
          <a:p>
            <a:pPr marL="457200" indent="-457200">
              <a:buFont typeface="Wingdings" pitchFamily="2" charset="2"/>
              <a:buChar char="§"/>
            </a:pPr>
            <a:r>
              <a:rPr lang="en-US" sz="2400" dirty="0" smtClean="0"/>
              <a:t>Constructively engaging and collaborating with the Telcos – MTN, GLO, </a:t>
            </a:r>
            <a:r>
              <a:rPr lang="en-US" sz="2400" dirty="0" err="1" smtClean="0"/>
              <a:t>Airtel</a:t>
            </a:r>
            <a:r>
              <a:rPr lang="en-US" sz="2400" dirty="0" smtClean="0"/>
              <a:t>, </a:t>
            </a:r>
            <a:r>
              <a:rPr lang="en-US" sz="2400" dirty="0" err="1" smtClean="0"/>
              <a:t>Etisalat</a:t>
            </a:r>
            <a:endParaRPr lang="en-US" sz="2400" dirty="0" smtClean="0"/>
          </a:p>
          <a:p>
            <a:endParaRPr lang="en-US" sz="2400" dirty="0" smtClean="0"/>
          </a:p>
          <a:p>
            <a:pPr marL="457200" indent="-457200">
              <a:buFont typeface="Wingdings" pitchFamily="2" charset="2"/>
              <a:buChar char="§"/>
            </a:pPr>
            <a:r>
              <a:rPr lang="en-US" sz="2400" dirty="0" smtClean="0"/>
              <a:t>Regulatory Framework being reviewed</a:t>
            </a:r>
          </a:p>
          <a:p>
            <a:endParaRPr lang="en-US" sz="2400" dirty="0" smtClean="0"/>
          </a:p>
          <a:p>
            <a:pPr marL="457200" indent="-457200">
              <a:buFont typeface="Wingdings" pitchFamily="2" charset="2"/>
              <a:buChar char="§"/>
            </a:pPr>
            <a:r>
              <a:rPr lang="en-US" sz="2400" dirty="0" smtClean="0"/>
              <a:t>Agent Banking Guidelines</a:t>
            </a:r>
          </a:p>
          <a:p>
            <a:endParaRPr lang="en-US" sz="2400" dirty="0" smtClean="0"/>
          </a:p>
          <a:p>
            <a:pPr marL="457200" indent="-457200">
              <a:buFont typeface="Wingdings" pitchFamily="2" charset="2"/>
              <a:buChar char="§"/>
            </a:pPr>
            <a:r>
              <a:rPr lang="en-US" sz="2400" dirty="0" smtClean="0"/>
              <a:t>Building confidence through effective oversight activities</a:t>
            </a:r>
            <a:endParaRPr lang="en-US" sz="2400" dirty="0"/>
          </a:p>
        </p:txBody>
      </p:sp>
    </p:spTree>
    <p:extLst>
      <p:ext uri="{BB962C8B-B14F-4D97-AF65-F5344CB8AC3E}">
        <p14:creationId xmlns:p14="http://schemas.microsoft.com/office/powerpoint/2010/main" val="793173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bg1"/>
                </a:solidFill>
              </a:rPr>
              <a:t>CONCLUSION</a:t>
            </a:r>
            <a:endParaRPr lang="en-US" sz="2400" b="1" dirty="0">
              <a:solidFill>
                <a:schemeClr val="bg1"/>
              </a:solidFill>
            </a:endParaRPr>
          </a:p>
        </p:txBody>
      </p:sp>
      <p:sp>
        <p:nvSpPr>
          <p:cNvPr id="3" name="Content Placeholder 2"/>
          <p:cNvSpPr>
            <a:spLocks noGrp="1"/>
          </p:cNvSpPr>
          <p:nvPr>
            <p:ph idx="1"/>
          </p:nvPr>
        </p:nvSpPr>
        <p:spPr/>
        <p:txBody>
          <a:bodyPr>
            <a:normAutofit/>
          </a:bodyPr>
          <a:lstStyle/>
          <a:p>
            <a:pPr algn="just"/>
            <a:r>
              <a:rPr lang="en-US" sz="2400" dirty="0" smtClean="0"/>
              <a:t>Even though the mobile money space is still at its infancy, fraught with a lot of teething challenges, the future looks very bright considering the huge potentials in the country. </a:t>
            </a:r>
          </a:p>
          <a:p>
            <a:pPr algn="just"/>
            <a:endParaRPr lang="en-US" sz="2400" dirty="0"/>
          </a:p>
          <a:p>
            <a:pPr algn="just"/>
            <a:r>
              <a:rPr lang="en-US" sz="2400" dirty="0" smtClean="0"/>
              <a:t>With the collaboration of all stakeholders especially the telcos,  the financial inclusion agenda of the Central Bank of Nigeria will be achieved.</a:t>
            </a:r>
            <a:endParaRPr lang="en-US" sz="2400" dirty="0"/>
          </a:p>
        </p:txBody>
      </p:sp>
    </p:spTree>
    <p:extLst>
      <p:ext uri="{BB962C8B-B14F-4D97-AF65-F5344CB8AC3E}">
        <p14:creationId xmlns:p14="http://schemas.microsoft.com/office/powerpoint/2010/main" val="1553023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3352800"/>
            <a:ext cx="3276600" cy="814042"/>
          </a:xfrm>
        </p:spPr>
        <p:txBody>
          <a:bodyPr>
            <a:noAutofit/>
          </a:bodyPr>
          <a:lstStyle/>
          <a:p>
            <a:pPr algn="just"/>
            <a:r>
              <a:rPr lang="en-US" sz="4800" dirty="0" smtClean="0">
                <a:latin typeface="+mn-lt"/>
              </a:rPr>
              <a:t>Thank You</a:t>
            </a:r>
            <a:endParaRPr lang="en-US" sz="4800" dirty="0">
              <a:latin typeface="+mn-lt"/>
            </a:endParaRPr>
          </a:p>
          <a:p>
            <a:pPr marL="457200" indent="-457200" algn="just">
              <a:buFont typeface="Wingdings" pitchFamily="2" charset="2"/>
              <a:buChar char="Ø"/>
            </a:pPr>
            <a:endParaRPr lang="en-US" sz="4800" dirty="0">
              <a:latin typeface="+mn-lt"/>
            </a:endParaRPr>
          </a:p>
          <a:p>
            <a:pPr marL="457200" indent="-457200" algn="just">
              <a:buFont typeface="Wingdings" pitchFamily="2" charset="2"/>
              <a:buChar char="Ø"/>
            </a:pPr>
            <a:endParaRPr lang="en-US" sz="4800" dirty="0" smtClean="0">
              <a:latin typeface="+mn-lt"/>
            </a:endParaRPr>
          </a:p>
        </p:txBody>
      </p:sp>
    </p:spTree>
    <p:extLst>
      <p:ext uri="{BB962C8B-B14F-4D97-AF65-F5344CB8AC3E}">
        <p14:creationId xmlns:p14="http://schemas.microsoft.com/office/powerpoint/2010/main" val="193280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bg1"/>
                </a:solidFill>
              </a:rPr>
              <a:t>INTRODUCTION</a:t>
            </a:r>
          </a:p>
        </p:txBody>
      </p:sp>
      <p:sp>
        <p:nvSpPr>
          <p:cNvPr id="3" name="Content Placeholder 2"/>
          <p:cNvSpPr>
            <a:spLocks noGrp="1"/>
          </p:cNvSpPr>
          <p:nvPr>
            <p:ph idx="1"/>
          </p:nvPr>
        </p:nvSpPr>
        <p:spPr>
          <a:xfrm>
            <a:off x="274638" y="1243359"/>
            <a:ext cx="8640762" cy="4778828"/>
          </a:xfrm>
        </p:spPr>
        <p:txBody>
          <a:bodyPr>
            <a:normAutofit lnSpcReduction="10000"/>
          </a:bodyPr>
          <a:lstStyle/>
          <a:p>
            <a:pPr algn="just"/>
            <a:r>
              <a:rPr lang="en-US" sz="2400" dirty="0" smtClean="0"/>
              <a:t>The Access to Financial Services survey conducted by EFInA in 2008 revealed that banking penetration in Nigeria was relatively low</a:t>
            </a:r>
          </a:p>
          <a:p>
            <a:pPr algn="just"/>
            <a:endParaRPr lang="en-US" sz="2400" dirty="0" smtClean="0"/>
          </a:p>
          <a:p>
            <a:pPr algn="just"/>
            <a:r>
              <a:rPr lang="en-US" sz="2400" dirty="0" smtClean="0"/>
              <a:t>The banking profile of the adult population indicated that:</a:t>
            </a:r>
          </a:p>
          <a:p>
            <a:pPr algn="just"/>
            <a:endParaRPr lang="en-US" sz="2400" dirty="0" smtClean="0"/>
          </a:p>
          <a:p>
            <a:pPr marL="342900" indent="-342900" algn="just">
              <a:buFont typeface="Wingdings" pitchFamily="2" charset="2"/>
              <a:buChar char="§"/>
            </a:pPr>
            <a:r>
              <a:rPr lang="en-US" sz="2400" dirty="0" smtClean="0"/>
              <a:t>Only 21% of adult population were banked</a:t>
            </a:r>
          </a:p>
          <a:p>
            <a:pPr marL="342900" indent="-342900" algn="just">
              <a:buFont typeface="Wingdings" pitchFamily="2" charset="2"/>
              <a:buChar char="§"/>
            </a:pPr>
            <a:endParaRPr lang="en-US" sz="2400" dirty="0" smtClean="0"/>
          </a:p>
          <a:p>
            <a:pPr marL="342900" indent="-342900" algn="just">
              <a:buFont typeface="Wingdings" pitchFamily="2" charset="2"/>
              <a:buChar char="§"/>
            </a:pPr>
            <a:r>
              <a:rPr lang="en-US" sz="2400" dirty="0" smtClean="0"/>
              <a:t>74% of  the adult population  had never been banked</a:t>
            </a:r>
          </a:p>
          <a:p>
            <a:pPr marL="342900" indent="-342900" algn="just">
              <a:buFont typeface="Wingdings" pitchFamily="2" charset="2"/>
              <a:buChar char="§"/>
            </a:pPr>
            <a:endParaRPr lang="en-US" sz="2400" dirty="0" smtClean="0"/>
          </a:p>
          <a:p>
            <a:pPr marL="342900" indent="-342900" algn="just">
              <a:buFont typeface="Wingdings" pitchFamily="2" charset="2"/>
              <a:buChar char="§"/>
            </a:pPr>
            <a:r>
              <a:rPr lang="en-US" sz="2400" dirty="0" smtClean="0"/>
              <a:t>5% previously banked, in other words, had left the banking system</a:t>
            </a:r>
          </a:p>
          <a:p>
            <a:endParaRPr lang="en-US" sz="2400" dirty="0"/>
          </a:p>
          <a:p>
            <a:endParaRPr lang="en-US" sz="2400" dirty="0"/>
          </a:p>
          <a:p>
            <a:endParaRPr lang="en-US" sz="2400" dirty="0"/>
          </a:p>
        </p:txBody>
      </p:sp>
    </p:spTree>
    <p:extLst>
      <p:ext uri="{BB962C8B-B14F-4D97-AF65-F5344CB8AC3E}">
        <p14:creationId xmlns:p14="http://schemas.microsoft.com/office/powerpoint/2010/main" val="310672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prstClr val="white"/>
                </a:solidFill>
              </a:rPr>
              <a:t>INTRODUCTION</a:t>
            </a:r>
            <a:endParaRPr lang="en-US" sz="2400" dirty="0"/>
          </a:p>
        </p:txBody>
      </p:sp>
      <p:sp>
        <p:nvSpPr>
          <p:cNvPr id="3" name="Content Placeholder 2"/>
          <p:cNvSpPr>
            <a:spLocks noGrp="1"/>
          </p:cNvSpPr>
          <p:nvPr>
            <p:ph idx="1"/>
          </p:nvPr>
        </p:nvSpPr>
        <p:spPr>
          <a:xfrm>
            <a:off x="274638" y="1243358"/>
            <a:ext cx="8396287" cy="5538441"/>
          </a:xfrm>
        </p:spPr>
        <p:txBody>
          <a:bodyPr>
            <a:normAutofit/>
          </a:bodyPr>
          <a:lstStyle/>
          <a:p>
            <a:r>
              <a:rPr lang="en-US" sz="2400" dirty="0" smtClean="0"/>
              <a:t>Some of the reasons </a:t>
            </a:r>
            <a:r>
              <a:rPr lang="en-US" sz="2400" dirty="0"/>
              <a:t>adduced  for not having bank account </a:t>
            </a:r>
            <a:r>
              <a:rPr lang="en-US" sz="2400" dirty="0" smtClean="0"/>
              <a:t>(financial exclusion) include:</a:t>
            </a:r>
          </a:p>
          <a:p>
            <a:endParaRPr lang="en-US" sz="2400" dirty="0"/>
          </a:p>
          <a:p>
            <a:pPr marL="857250" indent="-857250">
              <a:buFont typeface="Wingdings" pitchFamily="2" charset="2"/>
              <a:buChar char="§"/>
            </a:pPr>
            <a:r>
              <a:rPr lang="en-US" sz="2400" dirty="0" smtClean="0"/>
              <a:t>Product complexity (which includes KYC requirement)</a:t>
            </a:r>
          </a:p>
          <a:p>
            <a:pPr marL="857250" indent="-857250">
              <a:buFont typeface="Wingdings" pitchFamily="2" charset="2"/>
              <a:buChar char="§"/>
            </a:pPr>
            <a:endParaRPr lang="en-US" sz="2400" dirty="0"/>
          </a:p>
          <a:p>
            <a:pPr marL="857250" indent="-857250">
              <a:buFont typeface="Wingdings" pitchFamily="2" charset="2"/>
              <a:buChar char="§"/>
            </a:pPr>
            <a:r>
              <a:rPr lang="en-US" sz="2400" dirty="0" smtClean="0"/>
              <a:t>Cost of financial service</a:t>
            </a:r>
          </a:p>
          <a:p>
            <a:pPr marL="857250" indent="-857250">
              <a:buFont typeface="Wingdings" pitchFamily="2" charset="2"/>
              <a:buChar char="§"/>
            </a:pPr>
            <a:endParaRPr lang="en-US" sz="2400" dirty="0" smtClean="0"/>
          </a:p>
          <a:p>
            <a:pPr marL="857250" indent="-857250">
              <a:buFont typeface="Wingdings" pitchFamily="2" charset="2"/>
              <a:buChar char="§"/>
            </a:pPr>
            <a:r>
              <a:rPr lang="en-US" sz="2400" dirty="0"/>
              <a:t>Distance to financial service outlets</a:t>
            </a:r>
          </a:p>
          <a:p>
            <a:pPr marL="857250" indent="-857250">
              <a:buFont typeface="Arial" pitchFamily="34" charset="0"/>
              <a:buChar char="•"/>
            </a:pPr>
            <a:endParaRPr lang="en-US" sz="2400" dirty="0"/>
          </a:p>
          <a:p>
            <a:endParaRPr lang="en-US" dirty="0"/>
          </a:p>
        </p:txBody>
      </p:sp>
    </p:spTree>
    <p:extLst>
      <p:ext uri="{BB962C8B-B14F-4D97-AF65-F5344CB8AC3E}">
        <p14:creationId xmlns:p14="http://schemas.microsoft.com/office/powerpoint/2010/main" val="217010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prstClr val="white"/>
                </a:solidFill>
              </a:rPr>
              <a:t>INTRODUCTION</a:t>
            </a:r>
            <a:endParaRPr lang="en-US" sz="2400" dirty="0"/>
          </a:p>
        </p:txBody>
      </p:sp>
      <p:sp>
        <p:nvSpPr>
          <p:cNvPr id="3" name="Content Placeholder 2"/>
          <p:cNvSpPr>
            <a:spLocks noGrp="1"/>
          </p:cNvSpPr>
          <p:nvPr>
            <p:ph idx="1"/>
          </p:nvPr>
        </p:nvSpPr>
        <p:spPr/>
        <p:txBody>
          <a:bodyPr>
            <a:normAutofit/>
          </a:bodyPr>
          <a:lstStyle/>
          <a:p>
            <a:r>
              <a:rPr lang="en-US" sz="2400" dirty="0" smtClean="0"/>
              <a:t>On the other hand, the total mobile </a:t>
            </a:r>
            <a:r>
              <a:rPr lang="en-US" sz="2400" dirty="0"/>
              <a:t>phone subscriber </a:t>
            </a:r>
            <a:r>
              <a:rPr lang="en-US" sz="2400" dirty="0" smtClean="0"/>
              <a:t>base, according to NCC (2009)  </a:t>
            </a:r>
            <a:r>
              <a:rPr lang="en-US" sz="2400" dirty="0"/>
              <a:t>was slightly over </a:t>
            </a:r>
            <a:r>
              <a:rPr lang="en-US" sz="2400" dirty="0" smtClean="0"/>
              <a:t>70m. (Presently over 110m)</a:t>
            </a:r>
          </a:p>
          <a:p>
            <a:endParaRPr lang="en-US" sz="2400" dirty="0"/>
          </a:p>
          <a:p>
            <a:r>
              <a:rPr lang="en-US" sz="2400" dirty="0" err="1"/>
              <a:t>Teledensity</a:t>
            </a:r>
            <a:r>
              <a:rPr lang="en-US" sz="2400" dirty="0"/>
              <a:t> rose from 0.4% in 2000 to 50% in September </a:t>
            </a:r>
            <a:r>
              <a:rPr lang="en-US" sz="2400" dirty="0" smtClean="0"/>
              <a:t>2009</a:t>
            </a:r>
          </a:p>
          <a:p>
            <a:endParaRPr lang="en-US" sz="2400" dirty="0"/>
          </a:p>
          <a:p>
            <a:r>
              <a:rPr lang="en-US" sz="2400" dirty="0"/>
              <a:t>75% of adults living in urban areas and 39% of them living in rural areas have access to a pre-paid mobile phone</a:t>
            </a:r>
            <a:r>
              <a:rPr lang="en-US" sz="2400" dirty="0" smtClean="0"/>
              <a:t>.</a:t>
            </a:r>
          </a:p>
          <a:p>
            <a:endParaRPr lang="en-US" sz="2400" dirty="0"/>
          </a:p>
          <a:p>
            <a:r>
              <a:rPr lang="en-US" sz="2400" dirty="0" smtClean="0"/>
              <a:t> </a:t>
            </a:r>
            <a:endParaRPr lang="en-US" sz="2400" dirty="0"/>
          </a:p>
          <a:p>
            <a:endParaRPr lang="en-US" dirty="0"/>
          </a:p>
        </p:txBody>
      </p:sp>
    </p:spTree>
    <p:extLst>
      <p:ext uri="{BB962C8B-B14F-4D97-AF65-F5344CB8AC3E}">
        <p14:creationId xmlns:p14="http://schemas.microsoft.com/office/powerpoint/2010/main" val="1392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839200" cy="457200"/>
          </a:xfrm>
        </p:spPr>
        <p:txBody>
          <a:bodyPr>
            <a:noAutofit/>
          </a:bodyPr>
          <a:lstStyle/>
          <a:p>
            <a:r>
              <a:rPr lang="en-US" sz="2400" b="1" dirty="0" smtClean="0">
                <a:solidFill>
                  <a:schemeClr val="bg1"/>
                </a:solidFill>
              </a:rPr>
              <a:t>THE MOBILE MONEY FRAMEWORK</a:t>
            </a:r>
            <a:endParaRPr lang="en-US" sz="2400" b="1" dirty="0"/>
          </a:p>
        </p:txBody>
      </p:sp>
      <p:sp>
        <p:nvSpPr>
          <p:cNvPr id="3" name="Content Placeholder 2"/>
          <p:cNvSpPr>
            <a:spLocks noGrp="1"/>
          </p:cNvSpPr>
          <p:nvPr>
            <p:ph idx="1"/>
          </p:nvPr>
        </p:nvSpPr>
        <p:spPr>
          <a:xfrm>
            <a:off x="274638" y="1243358"/>
            <a:ext cx="8488362" cy="5462242"/>
          </a:xfrm>
        </p:spPr>
        <p:txBody>
          <a:bodyPr>
            <a:normAutofit fontScale="92500" lnSpcReduction="10000"/>
          </a:bodyPr>
          <a:lstStyle/>
          <a:p>
            <a:pPr marL="576262" indent="-457200" algn="just">
              <a:buFont typeface="Wingdings" pitchFamily="2" charset="2"/>
              <a:buChar char="§"/>
              <a:defRPr/>
            </a:pPr>
            <a:r>
              <a:rPr lang="en-US" dirty="0" smtClean="0"/>
              <a:t>Provision </a:t>
            </a:r>
            <a:r>
              <a:rPr lang="en-US" dirty="0"/>
              <a:t>of an enabling environment for mobile payments services in </a:t>
            </a:r>
            <a:r>
              <a:rPr lang="en-US" dirty="0" smtClean="0"/>
              <a:t>providing financial access to unbanked and reducing </a:t>
            </a:r>
            <a:r>
              <a:rPr lang="en-US" dirty="0"/>
              <a:t>cash dominance in the Nigerian economy</a:t>
            </a:r>
          </a:p>
          <a:p>
            <a:pPr marL="576262" indent="-457200" algn="just">
              <a:buFont typeface="Wingdings" pitchFamily="2" charset="2"/>
              <a:buChar char="§"/>
              <a:defRPr/>
            </a:pPr>
            <a:endParaRPr lang="en-US" dirty="0"/>
          </a:p>
          <a:p>
            <a:pPr marL="576262" indent="-457200" algn="just">
              <a:buFont typeface="Wingdings" pitchFamily="2" charset="2"/>
              <a:buChar char="§"/>
              <a:defRPr/>
            </a:pPr>
            <a:r>
              <a:rPr lang="en-US" dirty="0"/>
              <a:t>Specification of minimum technical and business requirements for various participants in the mobile payments services industry in Nigeria</a:t>
            </a:r>
          </a:p>
          <a:p>
            <a:pPr marL="576262" indent="-457200" algn="just">
              <a:buFont typeface="Wingdings" pitchFamily="2" charset="2"/>
              <a:buChar char="§"/>
              <a:defRPr/>
            </a:pPr>
            <a:endParaRPr lang="en-US" dirty="0"/>
          </a:p>
          <a:p>
            <a:pPr marL="576262" indent="-457200" algn="just">
              <a:buFont typeface="Wingdings" pitchFamily="2" charset="2"/>
              <a:buChar char="§"/>
              <a:defRPr/>
            </a:pPr>
            <a:r>
              <a:rPr lang="en-US" dirty="0"/>
              <a:t>Stipulation of roles and responsibilities of participants in the provision and usage of mobile payments services in Nigeria</a:t>
            </a:r>
          </a:p>
          <a:p>
            <a:pPr marL="576262" indent="-457200" algn="just">
              <a:buFont typeface="Wingdings" pitchFamily="2" charset="2"/>
              <a:buChar char="§"/>
              <a:defRPr/>
            </a:pPr>
            <a:endParaRPr lang="en-US" dirty="0"/>
          </a:p>
          <a:p>
            <a:pPr marL="576262" indent="-457200" algn="just">
              <a:buFont typeface="Wingdings" pitchFamily="2" charset="2"/>
              <a:buChar char="§"/>
              <a:defRPr/>
            </a:pPr>
            <a:r>
              <a:rPr lang="en-US" dirty="0"/>
              <a:t>Provision of broad guidelines for implementation of all processes and flows of mobile payments transactions from initiation to completion. </a:t>
            </a:r>
          </a:p>
          <a:p>
            <a:endParaRPr lang="en-US" sz="2000" dirty="0">
              <a:latin typeface="Arial Narrow" pitchFamily="34" charset="0"/>
              <a:cs typeface="Calibri" pitchFamily="34" charset="0"/>
            </a:endParaRPr>
          </a:p>
          <a:p>
            <a:pPr algn="just"/>
            <a:endParaRPr lang="en-US" sz="2200" dirty="0">
              <a:latin typeface="Arial Narrow" pitchFamily="34" charset="0"/>
            </a:endParaRPr>
          </a:p>
          <a:p>
            <a:endParaRPr lang="en-US" dirty="0"/>
          </a:p>
        </p:txBody>
      </p:sp>
    </p:spTree>
    <p:extLst>
      <p:ext uri="{BB962C8B-B14F-4D97-AF65-F5344CB8AC3E}">
        <p14:creationId xmlns:p14="http://schemas.microsoft.com/office/powerpoint/2010/main" val="305279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3504" cy="329678"/>
          </a:xfrm>
        </p:spPr>
        <p:txBody>
          <a:bodyPr>
            <a:noAutofit/>
          </a:bodyPr>
          <a:lstStyle/>
          <a:p>
            <a:r>
              <a:rPr lang="en-US" sz="2400" b="1" dirty="0" smtClean="0">
                <a:solidFill>
                  <a:schemeClr val="bg1"/>
                </a:solidFill>
              </a:rPr>
              <a:t>THE MOBILE MONEY SCHEME MODELS</a:t>
            </a:r>
            <a:endParaRPr lang="en-US" sz="2400" b="1" dirty="0"/>
          </a:p>
        </p:txBody>
      </p:sp>
      <p:sp>
        <p:nvSpPr>
          <p:cNvPr id="3" name="Content Placeholder 2"/>
          <p:cNvSpPr>
            <a:spLocks noGrp="1"/>
          </p:cNvSpPr>
          <p:nvPr>
            <p:ph idx="1"/>
          </p:nvPr>
        </p:nvSpPr>
        <p:spPr>
          <a:xfrm>
            <a:off x="274638" y="1243358"/>
            <a:ext cx="8640762" cy="5538442"/>
          </a:xfrm>
        </p:spPr>
        <p:txBody>
          <a:bodyPr>
            <a:normAutofit fontScale="70000" lnSpcReduction="20000"/>
          </a:bodyPr>
          <a:lstStyle/>
          <a:p>
            <a:pPr marL="119062" algn="just">
              <a:defRPr/>
            </a:pPr>
            <a:r>
              <a:rPr lang="en-US" sz="3400" dirty="0"/>
              <a:t>The Regulatory Framework identified three (3) major models for the implementation of mobile </a:t>
            </a:r>
            <a:r>
              <a:rPr lang="en-US" sz="3400" dirty="0" smtClean="0"/>
              <a:t>money scheme; </a:t>
            </a:r>
            <a:r>
              <a:rPr lang="en-US" sz="3400" dirty="0"/>
              <a:t>namely:</a:t>
            </a:r>
          </a:p>
          <a:p>
            <a:pPr marL="119062" algn="just">
              <a:defRPr/>
            </a:pPr>
            <a:endParaRPr lang="en-US" sz="3400" dirty="0"/>
          </a:p>
          <a:p>
            <a:pPr marL="576262" indent="-457200" algn="just">
              <a:buFont typeface="Wingdings" pitchFamily="2" charset="2"/>
              <a:buChar char="§"/>
              <a:defRPr/>
            </a:pPr>
            <a:r>
              <a:rPr lang="en-US" sz="3400" b="1" dirty="0"/>
              <a:t>Bank-Focused Model:  </a:t>
            </a:r>
            <a:r>
              <a:rPr lang="en-US" sz="3400" dirty="0"/>
              <a:t>This is where a bank delivers banking services to customers using the mobile phone as a delivery channel.  This model can only be deployed by licensed deposit-taking financial institutions including Microfinance Banks and Discount Houses.</a:t>
            </a:r>
          </a:p>
          <a:p>
            <a:pPr marL="576262" indent="-457200" algn="just">
              <a:buFont typeface="Wingdings" pitchFamily="2" charset="2"/>
              <a:buChar char="§"/>
              <a:defRPr/>
            </a:pPr>
            <a:endParaRPr lang="en-US" sz="3400" dirty="0"/>
          </a:p>
          <a:p>
            <a:pPr marL="576262" indent="-457200" algn="just">
              <a:buFont typeface="Wingdings" pitchFamily="2" charset="2"/>
              <a:buChar char="§"/>
              <a:defRPr/>
            </a:pPr>
            <a:r>
              <a:rPr lang="en-US" sz="3400" b="1" dirty="0"/>
              <a:t>Bank-Led Model:  </a:t>
            </a:r>
            <a:r>
              <a:rPr lang="en-US" sz="3400" dirty="0"/>
              <a:t>This is where a bank or consortium of banks, partnering with other organizations, jointly seek to deliver banking services by leveraging on the mobile banking system.  This model is applicable only in a scenario where there exists collaboration between a licensed deposit-money bank(s) and an organization duly verified by the partner bank(s) </a:t>
            </a:r>
          </a:p>
          <a:p>
            <a:endParaRPr lang="en-US" sz="2000" dirty="0">
              <a:latin typeface="Arial Narrow" pitchFamily="34" charset="0"/>
              <a:cs typeface="Calibri" pitchFamily="34" charset="0"/>
            </a:endParaRPr>
          </a:p>
          <a:p>
            <a:pPr algn="just"/>
            <a:endParaRPr lang="en-US" sz="2200" dirty="0">
              <a:latin typeface="Arial Narrow" pitchFamily="34" charset="0"/>
            </a:endParaRPr>
          </a:p>
          <a:p>
            <a:endParaRPr lang="en-US" dirty="0"/>
          </a:p>
        </p:txBody>
      </p:sp>
    </p:spTree>
    <p:extLst>
      <p:ext uri="{BB962C8B-B14F-4D97-AF65-F5344CB8AC3E}">
        <p14:creationId xmlns:p14="http://schemas.microsoft.com/office/powerpoint/2010/main" val="140578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623504" cy="329678"/>
          </a:xfrm>
        </p:spPr>
        <p:txBody>
          <a:bodyPr>
            <a:noAutofit/>
          </a:bodyPr>
          <a:lstStyle/>
          <a:p>
            <a:r>
              <a:rPr lang="en-US" sz="2400" b="1" dirty="0" smtClean="0">
                <a:solidFill>
                  <a:schemeClr val="bg1"/>
                </a:solidFill>
              </a:rPr>
              <a:t>THE MOBILE MONEY SCHEME MODELS</a:t>
            </a:r>
            <a:endParaRPr lang="en-US" sz="2400" b="1" dirty="0"/>
          </a:p>
        </p:txBody>
      </p:sp>
      <p:sp>
        <p:nvSpPr>
          <p:cNvPr id="3" name="Content Placeholder 2"/>
          <p:cNvSpPr>
            <a:spLocks noGrp="1"/>
          </p:cNvSpPr>
          <p:nvPr>
            <p:ph idx="1"/>
          </p:nvPr>
        </p:nvSpPr>
        <p:spPr>
          <a:xfrm>
            <a:off x="274638" y="1243358"/>
            <a:ext cx="8640762" cy="5538442"/>
          </a:xfrm>
        </p:spPr>
        <p:txBody>
          <a:bodyPr>
            <a:normAutofit/>
          </a:bodyPr>
          <a:lstStyle/>
          <a:p>
            <a:pPr marL="461962" indent="-342900" algn="just">
              <a:buFont typeface="Wingdings" pitchFamily="2" charset="2"/>
              <a:buChar char="§"/>
              <a:defRPr/>
            </a:pPr>
            <a:r>
              <a:rPr lang="en-US" sz="2400" b="1" dirty="0"/>
              <a:t>Non-Bank-Led Model:</a:t>
            </a:r>
            <a:r>
              <a:rPr lang="en-US" sz="2400" dirty="0"/>
              <a:t> The model allows a corporate organization that has been duly approved by the CBN to deliver mobile payments services to consumers.  The model is applicable to any organization other than a licensed deposit money bank and telecommunication companies. </a:t>
            </a:r>
          </a:p>
          <a:p>
            <a:endParaRPr lang="en-US" sz="2000" dirty="0">
              <a:latin typeface="Arial Narrow" pitchFamily="34" charset="0"/>
              <a:cs typeface="Calibri" pitchFamily="34" charset="0"/>
            </a:endParaRPr>
          </a:p>
          <a:p>
            <a:pPr algn="just"/>
            <a:endParaRPr lang="en-US" sz="2200" dirty="0">
              <a:latin typeface="Arial Narrow" pitchFamily="34" charset="0"/>
            </a:endParaRPr>
          </a:p>
          <a:p>
            <a:endParaRPr lang="en-US" dirty="0"/>
          </a:p>
        </p:txBody>
      </p:sp>
    </p:spTree>
    <p:extLst>
      <p:ext uri="{BB962C8B-B14F-4D97-AF65-F5344CB8AC3E}">
        <p14:creationId xmlns:p14="http://schemas.microsoft.com/office/powerpoint/2010/main" val="24578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72" y="203722"/>
            <a:ext cx="8118127" cy="405878"/>
          </a:xfrm>
        </p:spPr>
        <p:txBody>
          <a:bodyPr>
            <a:normAutofit fontScale="90000"/>
          </a:bodyPr>
          <a:lstStyle/>
          <a:p>
            <a:r>
              <a:rPr lang="en-US" sz="2400" b="1" dirty="0" smtClean="0">
                <a:solidFill>
                  <a:schemeClr val="bg1"/>
                </a:solidFill>
              </a:rPr>
              <a:t>ACHIEVEMENT OF THE MOBILE MONEY SCHEME</a:t>
            </a:r>
            <a:endParaRPr lang="en-US" sz="2400" dirty="0"/>
          </a:p>
        </p:txBody>
      </p:sp>
      <p:sp>
        <p:nvSpPr>
          <p:cNvPr id="3" name="Content Placeholder 2"/>
          <p:cNvSpPr>
            <a:spLocks noGrp="1"/>
          </p:cNvSpPr>
          <p:nvPr>
            <p:ph idx="1"/>
          </p:nvPr>
        </p:nvSpPr>
        <p:spPr>
          <a:xfrm>
            <a:off x="274638" y="1243358"/>
            <a:ext cx="8640762" cy="5538441"/>
          </a:xfrm>
        </p:spPr>
        <p:txBody>
          <a:bodyPr>
            <a:normAutofit/>
          </a:bodyPr>
          <a:lstStyle/>
          <a:p>
            <a:r>
              <a:rPr lang="en-US" sz="2400" dirty="0" smtClean="0"/>
              <a:t>With the licensing of 18 Mobile Money Operators thus far, the mobile money space has witnessed a lot of revolution.</a:t>
            </a:r>
          </a:p>
          <a:p>
            <a:pPr marL="457200" indent="-457200">
              <a:buFont typeface="Wingdings" pitchFamily="2" charset="2"/>
              <a:buChar char="Ø"/>
            </a:pPr>
            <a:endParaRPr lang="en-US" sz="2400" dirty="0"/>
          </a:p>
          <a:p>
            <a:r>
              <a:rPr lang="en-US" sz="2400" dirty="0" smtClean="0"/>
              <a:t>	Since commencement of operations in 2012, their overall 	performance is as given below:</a:t>
            </a:r>
          </a:p>
          <a:p>
            <a:pPr marL="457200" indent="-457200">
              <a:buFont typeface="Wingdings" pitchFamily="2" charset="2"/>
              <a:buChar char="Ø"/>
            </a:pPr>
            <a:endParaRPr lang="en-US" sz="2400" dirty="0"/>
          </a:p>
          <a:p>
            <a:r>
              <a:rPr lang="en-US" sz="2400" dirty="0"/>
              <a:t>	Total number of Subscribers		- </a:t>
            </a:r>
            <a:r>
              <a:rPr lang="en-US" sz="2400" dirty="0" smtClean="0"/>
              <a:t>9,989,297</a:t>
            </a:r>
            <a:r>
              <a:rPr lang="en-US" sz="2400" dirty="0"/>
              <a:t>	</a:t>
            </a:r>
          </a:p>
          <a:p>
            <a:r>
              <a:rPr lang="en-US" sz="2400" dirty="0"/>
              <a:t>	Total number of Agents enrolled		- </a:t>
            </a:r>
            <a:r>
              <a:rPr lang="en-US" sz="2400" dirty="0" smtClean="0"/>
              <a:t>67,494</a:t>
            </a:r>
            <a:r>
              <a:rPr lang="en-US" sz="2400" dirty="0"/>
              <a:t>	</a:t>
            </a:r>
          </a:p>
          <a:p>
            <a:r>
              <a:rPr lang="en-US" sz="2400" dirty="0"/>
              <a:t>	Total volume of Transactions		- over </a:t>
            </a:r>
            <a:r>
              <a:rPr lang="en-US" sz="2400" dirty="0" smtClean="0"/>
              <a:t>11m</a:t>
            </a:r>
            <a:endParaRPr lang="en-US" sz="2400" dirty="0"/>
          </a:p>
          <a:p>
            <a:r>
              <a:rPr lang="en-US" sz="2400" dirty="0"/>
              <a:t>	Total value of Transactions		</a:t>
            </a:r>
            <a:r>
              <a:rPr lang="en-US" sz="2400" dirty="0" smtClean="0"/>
              <a:t>	- </a:t>
            </a:r>
            <a:r>
              <a:rPr lang="en-US" sz="2400" dirty="0"/>
              <a:t>over </a:t>
            </a:r>
            <a:r>
              <a:rPr lang="en-US" sz="2400" dirty="0" smtClean="0"/>
              <a:t>N105bn</a:t>
            </a:r>
            <a:endParaRPr lang="en-US" sz="2400" dirty="0"/>
          </a:p>
          <a:p>
            <a:endParaRPr lang="en-US" sz="2400" dirty="0"/>
          </a:p>
          <a:p>
            <a:r>
              <a:rPr lang="en-US" sz="2400" dirty="0"/>
              <a:t>Product </a:t>
            </a:r>
            <a:r>
              <a:rPr lang="en-US" sz="2400" dirty="0" smtClean="0"/>
              <a:t>offerings: Cash-In, </a:t>
            </a:r>
            <a:r>
              <a:rPr lang="en-US" sz="2400" dirty="0"/>
              <a:t>Cash-Out, Bill payments, Funds Transfer, Airtime </a:t>
            </a:r>
            <a:r>
              <a:rPr lang="en-US" sz="2400" dirty="0" smtClean="0"/>
              <a:t>etc.</a:t>
            </a:r>
            <a:endParaRPr lang="en-US" dirty="0"/>
          </a:p>
        </p:txBody>
      </p:sp>
    </p:spTree>
    <p:extLst>
      <p:ext uri="{BB962C8B-B14F-4D97-AF65-F5344CB8AC3E}">
        <p14:creationId xmlns:p14="http://schemas.microsoft.com/office/powerpoint/2010/main" val="1042099343"/>
      </p:ext>
    </p:extLst>
  </p:cSld>
  <p:clrMapOvr>
    <a:masterClrMapping/>
  </p:clrMapOvr>
</p:sld>
</file>

<file path=ppt/theme/theme1.xml><?xml version="1.0" encoding="utf-8"?>
<a:theme xmlns:a="http://schemas.openxmlformats.org/drawingml/2006/main" name="1_Accenture_Leap_basicB_MS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20777</TotalTime>
  <Words>1251</Words>
  <Application>Microsoft Office PowerPoint</Application>
  <PresentationFormat>On-screen Show (4:3)</PresentationFormat>
  <Paragraphs>193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1_Accenture_Leap_basicB_MS2007</vt:lpstr>
      <vt:lpstr>PowerPoint Presentation</vt:lpstr>
      <vt:lpstr>PRESENTATION OUTLINE</vt:lpstr>
      <vt:lpstr>INTRODUCTION</vt:lpstr>
      <vt:lpstr>INTRODUCTION</vt:lpstr>
      <vt:lpstr>INTRODUCTION</vt:lpstr>
      <vt:lpstr>THE MOBILE MONEY FRAMEWORK</vt:lpstr>
      <vt:lpstr>THE MOBILE MONEY SCHEME MODELS</vt:lpstr>
      <vt:lpstr>THE MOBILE MONEY SCHEME MODELS</vt:lpstr>
      <vt:lpstr>ACHIEVEMENT OF THE MOBILE MONEY SCHEME</vt:lpstr>
      <vt:lpstr>PERFORMANCE OF MMO ACTIVITIES</vt:lpstr>
      <vt:lpstr>PERFORMANCE OF MMO ACTIVITIES</vt:lpstr>
      <vt:lpstr>STRATEGY FOR GROWTH</vt:lpstr>
      <vt:lpstr>STRATEGY FOR GROWTH</vt:lpstr>
      <vt:lpstr>TELCOS REGULATION</vt:lpstr>
      <vt:lpstr>TELCOS REGULATION </vt:lpstr>
      <vt:lpstr>TELCOS REGULATION</vt:lpstr>
      <vt:lpstr>REASONS FOR TELCO EXCLUSION</vt:lpstr>
      <vt:lpstr>REASONS FOR TELCO EXCLUSION</vt:lpstr>
      <vt:lpstr>CHALLENGES OF MOBILE MONEY IN NIGERIA</vt:lpstr>
      <vt:lpstr>CHALLENGES OF MOBILE MONEY IN NIGERIA</vt:lpstr>
      <vt:lpstr>WAY FORWARD</vt:lpstr>
      <vt:lpstr>WAY FORWARD</vt:lpstr>
      <vt:lpstr>WAY FORWARD</vt:lpstr>
      <vt:lpstr>WAY FORWARD</vt:lpstr>
      <vt:lpstr>CONCLUSION</vt:lpstr>
      <vt:lpstr>PowerPoint Presentation</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Bankers’ Committee Sub-Committee on Shared Services</dc:title>
  <dc:creator>Accenture</dc:creator>
  <cp:lastModifiedBy>JIMOH,MUSA ITOPA</cp:lastModifiedBy>
  <cp:revision>312</cp:revision>
  <cp:lastPrinted>2013-09-09T12:10:19Z</cp:lastPrinted>
  <dcterms:created xsi:type="dcterms:W3CDTF">2011-06-06T13:07:28Z</dcterms:created>
  <dcterms:modified xsi:type="dcterms:W3CDTF">2013-09-13T14:45:21Z</dcterms:modified>
</cp:coreProperties>
</file>